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85" r:id="rId5"/>
    <p:sldId id="286" r:id="rId6"/>
    <p:sldId id="287" r:id="rId7"/>
    <p:sldId id="283" r:id="rId8"/>
    <p:sldId id="258" r:id="rId9"/>
    <p:sldId id="259" r:id="rId10"/>
    <p:sldId id="277" r:id="rId11"/>
    <p:sldId id="260" r:id="rId12"/>
    <p:sldId id="276" r:id="rId13"/>
    <p:sldId id="262" r:id="rId14"/>
    <p:sldId id="279" r:id="rId15"/>
    <p:sldId id="278" r:id="rId16"/>
    <p:sldId id="280" r:id="rId17"/>
    <p:sldId id="274" r:id="rId18"/>
    <p:sldId id="261" r:id="rId19"/>
    <p:sldId id="275" r:id="rId20"/>
    <p:sldId id="288" r:id="rId21"/>
    <p:sldId id="289" r:id="rId22"/>
    <p:sldId id="290" r:id="rId23"/>
    <p:sldId id="293" r:id="rId24"/>
    <p:sldId id="291" r:id="rId25"/>
    <p:sldId id="292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8BCE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35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187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F728FC4-F78D-4BE0-AC2E-1936B661C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"/>
          <a:stretch/>
        </p:blipFill>
        <p:spPr>
          <a:xfrm>
            <a:off x="0" y="0"/>
            <a:ext cx="12215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9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3F105CB-6A21-4174-A5A0-9F67B8AD3577}"/>
              </a:ext>
            </a:extLst>
          </p:cNvPr>
          <p:cNvGrpSpPr/>
          <p:nvPr/>
        </p:nvGrpSpPr>
        <p:grpSpPr>
          <a:xfrm>
            <a:off x="2495600" y="617637"/>
            <a:ext cx="9696400" cy="4032448"/>
            <a:chOff x="2495600" y="836712"/>
            <a:chExt cx="9865096" cy="4032448"/>
          </a:xfrm>
        </p:grpSpPr>
        <p:sp>
          <p:nvSpPr>
            <p:cNvPr id="10" name="矩形: 剪去单角 9">
              <a:extLst>
                <a:ext uri="{FF2B5EF4-FFF2-40B4-BE49-F238E27FC236}">
                  <a16:creationId xmlns:a16="http://schemas.microsoft.com/office/drawing/2014/main" id="{F08D5C73-B14C-4CCC-9782-5FF1CF900517}"/>
                </a:ext>
              </a:extLst>
            </p:cNvPr>
            <p:cNvSpPr/>
            <p:nvPr/>
          </p:nvSpPr>
          <p:spPr>
            <a:xfrm flipH="1">
              <a:off x="2495600" y="1052736"/>
              <a:ext cx="9865096" cy="3816424"/>
            </a:xfrm>
            <a:prstGeom prst="snip1Rect">
              <a:avLst>
                <a:gd name="adj" fmla="val 31043"/>
              </a:avLst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43F7721-5F80-462D-9CBA-69D8F847927C}"/>
                </a:ext>
              </a:extLst>
            </p:cNvPr>
            <p:cNvCxnSpPr/>
            <p:nvPr/>
          </p:nvCxnSpPr>
          <p:spPr>
            <a:xfrm flipH="1">
              <a:off x="6744072" y="1052736"/>
              <a:ext cx="5447927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463C43F-82E7-486F-B301-51F67AAFC669}"/>
                </a:ext>
              </a:extLst>
            </p:cNvPr>
            <p:cNvSpPr/>
            <p:nvPr/>
          </p:nvSpPr>
          <p:spPr>
            <a:xfrm>
              <a:off x="4367808" y="836712"/>
              <a:ext cx="2376264" cy="432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F563ABE-6C84-410C-9F3E-67A68AA99CEE}"/>
              </a:ext>
            </a:extLst>
          </p:cNvPr>
          <p:cNvSpPr/>
          <p:nvPr/>
        </p:nvSpPr>
        <p:spPr>
          <a:xfrm>
            <a:off x="0" y="2489845"/>
            <a:ext cx="12192000" cy="3600400"/>
          </a:xfrm>
          <a:prstGeom prst="rect">
            <a:avLst/>
          </a:prstGeom>
          <a:blipFill>
            <a:blip r:embed="rId2"/>
            <a:srcRect/>
            <a:stretch>
              <a:fillRect t="-84000" b="-1911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剪去单角 13">
            <a:extLst>
              <a:ext uri="{FF2B5EF4-FFF2-40B4-BE49-F238E27FC236}">
                <a16:creationId xmlns:a16="http://schemas.microsoft.com/office/drawing/2014/main" id="{C8DB3358-F34E-4B67-B18E-AFE0C5D3E7BC}"/>
              </a:ext>
            </a:extLst>
          </p:cNvPr>
          <p:cNvSpPr/>
          <p:nvPr/>
        </p:nvSpPr>
        <p:spPr>
          <a:xfrm flipH="1">
            <a:off x="5369500" y="1337717"/>
            <a:ext cx="6822499" cy="2592288"/>
          </a:xfrm>
          <a:prstGeom prst="snip1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8EF89D2-D9F3-440D-8100-5FE7B894F318}"/>
              </a:ext>
            </a:extLst>
          </p:cNvPr>
          <p:cNvSpPr txBox="1"/>
          <p:nvPr/>
        </p:nvSpPr>
        <p:spPr>
          <a:xfrm>
            <a:off x="6534591" y="2320437"/>
            <a:ext cx="5907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MES</a:t>
            </a:r>
            <a:r>
              <a:rPr lang="zh-CN" altLang="en-US" sz="4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解决方案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3A5E86F-BD4A-4AB8-BDA8-78192AB27E51}"/>
              </a:ext>
            </a:extLst>
          </p:cNvPr>
          <p:cNvSpPr txBox="1"/>
          <p:nvPr/>
        </p:nvSpPr>
        <p:spPr>
          <a:xfrm>
            <a:off x="6548407" y="3302118"/>
            <a:ext cx="5907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汇报人：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Link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B57D82B-BC92-44EF-9AA4-85D9E2931D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56"/>
          <a:stretch/>
        </p:blipFill>
        <p:spPr>
          <a:xfrm>
            <a:off x="-154083" y="57947"/>
            <a:ext cx="2483871" cy="22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39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604D83F-9DF3-43DB-8EC3-6EF1D6256A11}"/>
              </a:ext>
            </a:extLst>
          </p:cNvPr>
          <p:cNvSpPr txBox="1"/>
          <p:nvPr/>
        </p:nvSpPr>
        <p:spPr>
          <a:xfrm>
            <a:off x="302078" y="244929"/>
            <a:ext cx="6090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服务器配置（虚拟和物理都可以）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C981C07-B450-431C-8CD9-008CBB1D3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715948"/>
              </p:ext>
            </p:extLst>
          </p:nvPr>
        </p:nvGraphicFramePr>
        <p:xfrm>
          <a:off x="691276" y="841523"/>
          <a:ext cx="10436644" cy="53633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3276">
                  <a:extLst>
                    <a:ext uri="{9D8B030D-6E8A-4147-A177-3AD203B41FA5}">
                      <a16:colId xmlns:a16="http://schemas.microsoft.com/office/drawing/2014/main" val="3141706412"/>
                    </a:ext>
                  </a:extLst>
                </a:gridCol>
                <a:gridCol w="2556732">
                  <a:extLst>
                    <a:ext uri="{9D8B030D-6E8A-4147-A177-3AD203B41FA5}">
                      <a16:colId xmlns:a16="http://schemas.microsoft.com/office/drawing/2014/main" val="3954300923"/>
                    </a:ext>
                  </a:extLst>
                </a:gridCol>
                <a:gridCol w="1706659">
                  <a:extLst>
                    <a:ext uri="{9D8B030D-6E8A-4147-A177-3AD203B41FA5}">
                      <a16:colId xmlns:a16="http://schemas.microsoft.com/office/drawing/2014/main" val="3046368828"/>
                    </a:ext>
                  </a:extLst>
                </a:gridCol>
                <a:gridCol w="1706659">
                  <a:extLst>
                    <a:ext uri="{9D8B030D-6E8A-4147-A177-3AD203B41FA5}">
                      <a16:colId xmlns:a16="http://schemas.microsoft.com/office/drawing/2014/main" val="3544116540"/>
                    </a:ext>
                  </a:extLst>
                </a:gridCol>
                <a:gridCol w="1706659">
                  <a:extLst>
                    <a:ext uri="{9D8B030D-6E8A-4147-A177-3AD203B41FA5}">
                      <a16:colId xmlns:a16="http://schemas.microsoft.com/office/drawing/2014/main" val="1328509920"/>
                    </a:ext>
                  </a:extLst>
                </a:gridCol>
                <a:gridCol w="1706659">
                  <a:extLst>
                    <a:ext uri="{9D8B030D-6E8A-4147-A177-3AD203B41FA5}">
                      <a16:colId xmlns:a16="http://schemas.microsoft.com/office/drawing/2014/main" val="359587433"/>
                    </a:ext>
                  </a:extLst>
                </a:gridCol>
              </a:tblGrid>
              <a:tr h="1057721"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>
                          <a:effectLst/>
                        </a:rPr>
                        <a:t>　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</a:rPr>
                        <a:t>Master</a:t>
                      </a:r>
                      <a:r>
                        <a:rPr lang="zh-CN" sz="1200" kern="0">
                          <a:effectLst/>
                        </a:rPr>
                        <a:t>服务器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</a:rPr>
                        <a:t>Node1</a:t>
                      </a:r>
                      <a:r>
                        <a:rPr lang="zh-CN" sz="1200" kern="0">
                          <a:effectLst/>
                        </a:rPr>
                        <a:t>服务器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</a:rPr>
                        <a:t>Node2</a:t>
                      </a:r>
                      <a:r>
                        <a:rPr lang="zh-CN" sz="1200" kern="0">
                          <a:effectLst/>
                        </a:rPr>
                        <a:t>服务器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</a:rPr>
                        <a:t>DB</a:t>
                      </a:r>
                      <a:r>
                        <a:rPr lang="zh-CN" sz="1200" kern="0">
                          <a:effectLst/>
                        </a:rPr>
                        <a:t>服务器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</a:rPr>
                        <a:t>HOT Backup</a:t>
                      </a:r>
                      <a:r>
                        <a:rPr lang="zh-CN" sz="1200" kern="0">
                          <a:effectLst/>
                        </a:rPr>
                        <a:t>服务器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4834959"/>
                  </a:ext>
                </a:extLst>
              </a:tr>
              <a:tr h="865428"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>
                          <a:effectLst/>
                        </a:rPr>
                        <a:t>系统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</a:rPr>
                        <a:t>CentOS 7.6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</a:rPr>
                        <a:t>CentOS 7.6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</a:rPr>
                        <a:t>CentOS 7.6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</a:rPr>
                        <a:t>Windowsserver 2016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</a:rPr>
                        <a:t>Windows server 2016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1838967"/>
                  </a:ext>
                </a:extLst>
              </a:tr>
              <a:tr h="2046519"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</a:rPr>
                        <a:t>CPU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 dirty="0">
                          <a:effectLst/>
                        </a:rPr>
                        <a:t>核心数：</a:t>
                      </a:r>
                      <a:r>
                        <a:rPr lang="en-US" sz="1200" kern="0" dirty="0">
                          <a:effectLst/>
                        </a:rPr>
                        <a:t>20</a:t>
                      </a:r>
                      <a:br>
                        <a:rPr lang="en-US" sz="1200" kern="0" dirty="0">
                          <a:effectLst/>
                        </a:rPr>
                      </a:br>
                      <a:r>
                        <a:rPr lang="zh-CN" sz="1200" kern="0" dirty="0">
                          <a:effectLst/>
                        </a:rPr>
                        <a:t>频率：</a:t>
                      </a:r>
                      <a:r>
                        <a:rPr lang="en-US" sz="1200" kern="0" dirty="0">
                          <a:effectLst/>
                        </a:rPr>
                        <a:t>2.4GHz</a:t>
                      </a:r>
                      <a:br>
                        <a:rPr lang="en-US" sz="1200" kern="0" dirty="0">
                          <a:effectLst/>
                        </a:rPr>
                      </a:br>
                      <a:r>
                        <a:rPr lang="zh-CN" sz="1200" kern="0" dirty="0">
                          <a:effectLst/>
                        </a:rPr>
                        <a:t>缓存：</a:t>
                      </a:r>
                      <a:r>
                        <a:rPr lang="en-US" sz="1200" kern="0" dirty="0">
                          <a:effectLst/>
                        </a:rPr>
                        <a:t>27.5MB</a:t>
                      </a:r>
                      <a:br>
                        <a:rPr lang="en-US" sz="1200" kern="0" dirty="0">
                          <a:effectLst/>
                        </a:rPr>
                      </a:br>
                      <a:r>
                        <a:rPr lang="zh-CN" sz="1200" kern="0" dirty="0">
                          <a:effectLst/>
                        </a:rPr>
                        <a:t>线程数：</a:t>
                      </a:r>
                      <a:r>
                        <a:rPr lang="en-US" sz="1200" kern="0" dirty="0">
                          <a:effectLst/>
                        </a:rPr>
                        <a:t>40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 dirty="0">
                          <a:effectLst/>
                        </a:rPr>
                        <a:t>核心数：</a:t>
                      </a:r>
                      <a:r>
                        <a:rPr lang="en-US" sz="1200" kern="0" dirty="0">
                          <a:effectLst/>
                        </a:rPr>
                        <a:t>16</a:t>
                      </a:r>
                      <a:br>
                        <a:rPr lang="en-US" sz="1200" kern="0" dirty="0">
                          <a:effectLst/>
                        </a:rPr>
                      </a:br>
                      <a:r>
                        <a:rPr lang="zh-CN" sz="1200" kern="0" dirty="0">
                          <a:effectLst/>
                        </a:rPr>
                        <a:t>频率：</a:t>
                      </a:r>
                      <a:r>
                        <a:rPr lang="en-US" sz="1200" kern="0" dirty="0">
                          <a:effectLst/>
                        </a:rPr>
                        <a:t>2.8GHz</a:t>
                      </a:r>
                      <a:br>
                        <a:rPr lang="en-US" sz="1200" kern="0" dirty="0">
                          <a:effectLst/>
                        </a:rPr>
                      </a:br>
                      <a:r>
                        <a:rPr lang="zh-CN" sz="1200" kern="0" dirty="0">
                          <a:effectLst/>
                        </a:rPr>
                        <a:t>缓存：</a:t>
                      </a:r>
                      <a:r>
                        <a:rPr lang="en-US" sz="1200" kern="0" dirty="0">
                          <a:effectLst/>
                        </a:rPr>
                        <a:t>22MB</a:t>
                      </a:r>
                      <a:br>
                        <a:rPr lang="en-US" sz="1200" kern="0" dirty="0">
                          <a:effectLst/>
                        </a:rPr>
                      </a:br>
                      <a:r>
                        <a:rPr lang="zh-CN" sz="1200" kern="0" dirty="0">
                          <a:effectLst/>
                        </a:rPr>
                        <a:t>线程数：</a:t>
                      </a:r>
                      <a:r>
                        <a:rPr lang="en-US" sz="1200" kern="0" dirty="0">
                          <a:effectLst/>
                        </a:rPr>
                        <a:t>32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 dirty="0">
                          <a:effectLst/>
                        </a:rPr>
                        <a:t>核心数：</a:t>
                      </a:r>
                      <a:r>
                        <a:rPr lang="en-US" sz="1200" kern="0" dirty="0">
                          <a:effectLst/>
                        </a:rPr>
                        <a:t>16</a:t>
                      </a:r>
                      <a:br>
                        <a:rPr lang="en-US" sz="1200" kern="0" dirty="0">
                          <a:effectLst/>
                        </a:rPr>
                      </a:br>
                      <a:r>
                        <a:rPr lang="zh-CN" sz="1200" kern="0" dirty="0">
                          <a:effectLst/>
                        </a:rPr>
                        <a:t>频率：</a:t>
                      </a:r>
                      <a:r>
                        <a:rPr lang="en-US" sz="1200" kern="0" dirty="0">
                          <a:effectLst/>
                        </a:rPr>
                        <a:t>2.8GHz</a:t>
                      </a:r>
                      <a:br>
                        <a:rPr lang="en-US" sz="1200" kern="0" dirty="0">
                          <a:effectLst/>
                        </a:rPr>
                      </a:br>
                      <a:r>
                        <a:rPr lang="zh-CN" sz="1200" kern="0" dirty="0">
                          <a:effectLst/>
                        </a:rPr>
                        <a:t>缓存：</a:t>
                      </a:r>
                      <a:r>
                        <a:rPr lang="en-US" sz="1200" kern="0" dirty="0">
                          <a:effectLst/>
                        </a:rPr>
                        <a:t>22MB</a:t>
                      </a:r>
                      <a:br>
                        <a:rPr lang="en-US" sz="1200" kern="0" dirty="0">
                          <a:effectLst/>
                        </a:rPr>
                      </a:br>
                      <a:r>
                        <a:rPr lang="zh-CN" sz="1200" kern="0" dirty="0">
                          <a:effectLst/>
                        </a:rPr>
                        <a:t>线程数：</a:t>
                      </a:r>
                      <a:r>
                        <a:rPr lang="en-US" sz="1200" kern="0" dirty="0">
                          <a:effectLst/>
                        </a:rPr>
                        <a:t>32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 dirty="0">
                          <a:effectLst/>
                        </a:rPr>
                        <a:t>核心数：</a:t>
                      </a:r>
                      <a:r>
                        <a:rPr lang="en-US" sz="1200" kern="0" dirty="0">
                          <a:effectLst/>
                        </a:rPr>
                        <a:t>24</a:t>
                      </a:r>
                      <a:br>
                        <a:rPr lang="en-US" sz="1200" kern="0" dirty="0">
                          <a:effectLst/>
                        </a:rPr>
                      </a:br>
                      <a:r>
                        <a:rPr lang="zh-CN" sz="1200" kern="0" dirty="0">
                          <a:effectLst/>
                        </a:rPr>
                        <a:t>频率：</a:t>
                      </a:r>
                      <a:r>
                        <a:rPr lang="en-US" sz="1200" kern="0" dirty="0">
                          <a:effectLst/>
                        </a:rPr>
                        <a:t>2.3GHz</a:t>
                      </a:r>
                      <a:br>
                        <a:rPr lang="en-US" sz="1200" kern="0" dirty="0">
                          <a:effectLst/>
                        </a:rPr>
                      </a:br>
                      <a:r>
                        <a:rPr lang="zh-CN" sz="1200" kern="0" dirty="0">
                          <a:effectLst/>
                        </a:rPr>
                        <a:t>缓存：</a:t>
                      </a:r>
                      <a:r>
                        <a:rPr lang="en-US" sz="1200" kern="0" dirty="0">
                          <a:effectLst/>
                        </a:rPr>
                        <a:t>33MB</a:t>
                      </a:r>
                      <a:br>
                        <a:rPr lang="en-US" sz="1200" kern="0" dirty="0">
                          <a:effectLst/>
                        </a:rPr>
                      </a:br>
                      <a:r>
                        <a:rPr lang="zh-CN" sz="1200" kern="0" dirty="0">
                          <a:effectLst/>
                        </a:rPr>
                        <a:t>线程数：</a:t>
                      </a:r>
                      <a:r>
                        <a:rPr lang="en-US" sz="1200" kern="0" dirty="0">
                          <a:effectLst/>
                        </a:rPr>
                        <a:t>48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 dirty="0">
                          <a:effectLst/>
                        </a:rPr>
                        <a:t>核心数：</a:t>
                      </a:r>
                      <a:r>
                        <a:rPr lang="en-US" sz="1200" kern="0" dirty="0">
                          <a:effectLst/>
                        </a:rPr>
                        <a:t>12</a:t>
                      </a:r>
                      <a:br>
                        <a:rPr lang="en-US" sz="1200" kern="0" dirty="0">
                          <a:effectLst/>
                        </a:rPr>
                      </a:br>
                      <a:r>
                        <a:rPr lang="zh-CN" sz="1200" kern="0" dirty="0">
                          <a:effectLst/>
                        </a:rPr>
                        <a:t>频率：</a:t>
                      </a:r>
                      <a:r>
                        <a:rPr lang="en-US" sz="1200" kern="0" dirty="0">
                          <a:effectLst/>
                        </a:rPr>
                        <a:t>2.4GHz</a:t>
                      </a:r>
                      <a:br>
                        <a:rPr lang="en-US" sz="1200" kern="0" dirty="0">
                          <a:effectLst/>
                        </a:rPr>
                      </a:br>
                      <a:r>
                        <a:rPr lang="zh-CN" sz="1200" kern="0" dirty="0">
                          <a:effectLst/>
                        </a:rPr>
                        <a:t>缓存：</a:t>
                      </a:r>
                      <a:r>
                        <a:rPr lang="en-US" sz="1200" kern="0" dirty="0">
                          <a:effectLst/>
                        </a:rPr>
                        <a:t>16.5MB</a:t>
                      </a:r>
                      <a:br>
                        <a:rPr lang="en-US" sz="1200" kern="0" dirty="0">
                          <a:effectLst/>
                        </a:rPr>
                      </a:br>
                      <a:r>
                        <a:rPr lang="zh-CN" sz="1200" kern="0" dirty="0">
                          <a:effectLst/>
                        </a:rPr>
                        <a:t>线程数：</a:t>
                      </a:r>
                      <a:r>
                        <a:rPr lang="en-US" sz="1200" kern="0" dirty="0">
                          <a:effectLst/>
                        </a:rPr>
                        <a:t>24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0228311"/>
                  </a:ext>
                </a:extLst>
              </a:tr>
              <a:tr h="696832"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>
                          <a:effectLst/>
                        </a:rPr>
                        <a:t>内存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</a:rPr>
                        <a:t>32G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</a:rPr>
                        <a:t>32G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</a:rPr>
                        <a:t>32G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</a:rPr>
                        <a:t>128G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</a:rPr>
                        <a:t>64G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1252591"/>
                  </a:ext>
                </a:extLst>
              </a:tr>
              <a:tr h="696832"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>
                          <a:effectLst/>
                        </a:rPr>
                        <a:t>硬盘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</a:rPr>
                        <a:t>500G SSD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</a:rPr>
                        <a:t>500G SSD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</a:rPr>
                        <a:t>500G SSD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</a:rPr>
                        <a:t>2TB SSD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indent="27432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 dirty="0">
                          <a:effectLst/>
                        </a:rPr>
                        <a:t>4TB 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51609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584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4041EF1-546B-433A-9083-BBCEAD5CA99F}"/>
              </a:ext>
            </a:extLst>
          </p:cNvPr>
          <p:cNvSpPr/>
          <p:nvPr/>
        </p:nvSpPr>
        <p:spPr>
          <a:xfrm>
            <a:off x="5159896" y="944724"/>
            <a:ext cx="6744072" cy="4968552"/>
          </a:xfrm>
          <a:prstGeom prst="rect">
            <a:avLst/>
          </a:prstGeom>
          <a:blipFill>
            <a:blip r:embed="rId2"/>
            <a:srcRect/>
            <a:stretch>
              <a:fillRect l="-11412" r="-1141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单角 4">
            <a:extLst>
              <a:ext uri="{FF2B5EF4-FFF2-40B4-BE49-F238E27FC236}">
                <a16:creationId xmlns:a16="http://schemas.microsoft.com/office/drawing/2014/main" id="{655337E2-E786-4C9A-A70E-5C3D54F6AF6F}"/>
              </a:ext>
            </a:extLst>
          </p:cNvPr>
          <p:cNvSpPr/>
          <p:nvPr/>
        </p:nvSpPr>
        <p:spPr>
          <a:xfrm flipH="1">
            <a:off x="335360" y="944724"/>
            <a:ext cx="4680520" cy="4968552"/>
          </a:xfrm>
          <a:prstGeom prst="snip1Rect">
            <a:avLst>
              <a:gd name="adj" fmla="val 2333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ECF0F8-ED8C-467B-89FC-23146401CFA0}"/>
              </a:ext>
            </a:extLst>
          </p:cNvPr>
          <p:cNvSpPr txBox="1"/>
          <p:nvPr/>
        </p:nvSpPr>
        <p:spPr>
          <a:xfrm>
            <a:off x="623392" y="1556792"/>
            <a:ext cx="2783778" cy="221599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138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F072B4-7634-4FDE-B97E-3BC4CD825A1F}"/>
              </a:ext>
            </a:extLst>
          </p:cNvPr>
          <p:cNvSpPr txBox="1"/>
          <p:nvPr/>
        </p:nvSpPr>
        <p:spPr>
          <a:xfrm>
            <a:off x="657602" y="3511323"/>
            <a:ext cx="381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网络架构</a:t>
            </a:r>
          </a:p>
        </p:txBody>
      </p:sp>
    </p:spTree>
    <p:extLst>
      <p:ext uri="{BB962C8B-B14F-4D97-AF65-F5344CB8AC3E}">
        <p14:creationId xmlns:p14="http://schemas.microsoft.com/office/powerpoint/2010/main" val="642310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EE8F229-EC08-40B0-A806-79D0D2EFDCD2}"/>
              </a:ext>
            </a:extLst>
          </p:cNvPr>
          <p:cNvSpPr txBox="1"/>
          <p:nvPr/>
        </p:nvSpPr>
        <p:spPr>
          <a:xfrm>
            <a:off x="302079" y="244929"/>
            <a:ext cx="2098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631490-2018-49B9-8AD4-8AE59F63A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3" y="692925"/>
            <a:ext cx="6592661" cy="5816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70068C-9BE3-428C-87B0-90B169B96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934" y="1944726"/>
            <a:ext cx="2225233" cy="16003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D7CFD2B-72CF-4255-998E-659302C5E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520" y="4399198"/>
            <a:ext cx="2156647" cy="16003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4A77AC4-2CEC-40C2-9461-890AC03B1BE1}"/>
              </a:ext>
            </a:extLst>
          </p:cNvPr>
          <p:cNvSpPr txBox="1"/>
          <p:nvPr/>
        </p:nvSpPr>
        <p:spPr>
          <a:xfrm>
            <a:off x="9249881" y="1655411"/>
            <a:ext cx="153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TCP/IP</a:t>
            </a:r>
            <a:r>
              <a:rPr lang="zh-CN" altLang="en-US" dirty="0"/>
              <a:t>有线网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3CCC75-D5A0-4103-8865-357FBB3DE94D}"/>
              </a:ext>
            </a:extLst>
          </p:cNvPr>
          <p:cNvSpPr txBox="1"/>
          <p:nvPr/>
        </p:nvSpPr>
        <p:spPr>
          <a:xfrm>
            <a:off x="9382409" y="4029866"/>
            <a:ext cx="153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WIFI</a:t>
            </a:r>
            <a:r>
              <a:rPr lang="zh-CN" altLang="en-US" dirty="0"/>
              <a:t>无线网</a:t>
            </a:r>
          </a:p>
        </p:txBody>
      </p:sp>
    </p:spTree>
    <p:extLst>
      <p:ext uri="{BB962C8B-B14F-4D97-AF65-F5344CB8AC3E}">
        <p14:creationId xmlns:p14="http://schemas.microsoft.com/office/powerpoint/2010/main" val="148562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4041EF1-546B-433A-9083-BBCEAD5CA99F}"/>
              </a:ext>
            </a:extLst>
          </p:cNvPr>
          <p:cNvSpPr/>
          <p:nvPr/>
        </p:nvSpPr>
        <p:spPr>
          <a:xfrm>
            <a:off x="5159896" y="944724"/>
            <a:ext cx="6744072" cy="4968552"/>
          </a:xfrm>
          <a:prstGeom prst="rect">
            <a:avLst/>
          </a:prstGeom>
          <a:blipFill>
            <a:blip r:embed="rId2"/>
            <a:srcRect/>
            <a:stretch>
              <a:fillRect l="-11412" r="-1141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单角 4">
            <a:extLst>
              <a:ext uri="{FF2B5EF4-FFF2-40B4-BE49-F238E27FC236}">
                <a16:creationId xmlns:a16="http://schemas.microsoft.com/office/drawing/2014/main" id="{655337E2-E786-4C9A-A70E-5C3D54F6AF6F}"/>
              </a:ext>
            </a:extLst>
          </p:cNvPr>
          <p:cNvSpPr/>
          <p:nvPr/>
        </p:nvSpPr>
        <p:spPr>
          <a:xfrm flipH="1">
            <a:off x="335360" y="944724"/>
            <a:ext cx="4680520" cy="4968552"/>
          </a:xfrm>
          <a:prstGeom prst="snip1Rect">
            <a:avLst>
              <a:gd name="adj" fmla="val 2333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ECF0F8-ED8C-467B-89FC-23146401CFA0}"/>
              </a:ext>
            </a:extLst>
          </p:cNvPr>
          <p:cNvSpPr txBox="1"/>
          <p:nvPr/>
        </p:nvSpPr>
        <p:spPr>
          <a:xfrm>
            <a:off x="623392" y="1556792"/>
            <a:ext cx="2783778" cy="221599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138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F072B4-7634-4FDE-B97E-3BC4CD825A1F}"/>
              </a:ext>
            </a:extLst>
          </p:cNvPr>
          <p:cNvSpPr txBox="1"/>
          <p:nvPr/>
        </p:nvSpPr>
        <p:spPr>
          <a:xfrm>
            <a:off x="657602" y="3511323"/>
            <a:ext cx="381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需求方案</a:t>
            </a:r>
          </a:p>
        </p:txBody>
      </p:sp>
    </p:spTree>
    <p:extLst>
      <p:ext uri="{BB962C8B-B14F-4D97-AF65-F5344CB8AC3E}">
        <p14:creationId xmlns:p14="http://schemas.microsoft.com/office/powerpoint/2010/main" val="4119723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D56FC73-D7D4-42E5-80F1-6A68BABCA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65" y="739073"/>
            <a:ext cx="8141720" cy="580635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121E7D3-1B09-4214-8B1C-5AA80A44DE2F}"/>
              </a:ext>
            </a:extLst>
          </p:cNvPr>
          <p:cNvSpPr txBox="1"/>
          <p:nvPr/>
        </p:nvSpPr>
        <p:spPr>
          <a:xfrm>
            <a:off x="482799" y="47625"/>
            <a:ext cx="2015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需求方案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D0DC21-5CDE-4882-AC08-0F238F11506E}"/>
              </a:ext>
            </a:extLst>
          </p:cNvPr>
          <p:cNvSpPr txBox="1"/>
          <p:nvPr/>
        </p:nvSpPr>
        <p:spPr>
          <a:xfrm>
            <a:off x="5473190" y="1637145"/>
            <a:ext cx="43265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系统记录</a:t>
            </a:r>
            <a:endParaRPr lang="zh-CN" altLang="en-US" sz="16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6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铝锭原料信息</a:t>
            </a:r>
            <a:r>
              <a:rPr lang="zh-CN" altLang="en-US" sz="16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（供应商，批号，进厂日期，检验日期，检验人员，时间点）</a:t>
            </a:r>
            <a:endParaRPr lang="zh-CN" altLang="en-US" sz="16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6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铝锭熔炼信息</a:t>
            </a:r>
            <a:r>
              <a:rPr lang="zh-CN" altLang="en-US" sz="16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（供应商，批号，熔炼炉号</a:t>
            </a:r>
            <a:r>
              <a:rPr lang="en-US" altLang="zh-CN" sz="16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人员，时间点）</a:t>
            </a:r>
            <a:endParaRPr lang="zh-CN" altLang="en-US" sz="16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3343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3153819-7AA3-4347-9998-4FD8FE14D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41" y="536311"/>
            <a:ext cx="9124750" cy="616489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C92D953-6DFD-4C0F-A4E4-E8676DCE53A3}"/>
              </a:ext>
            </a:extLst>
          </p:cNvPr>
          <p:cNvSpPr txBox="1"/>
          <p:nvPr/>
        </p:nvSpPr>
        <p:spPr>
          <a:xfrm>
            <a:off x="4402591" y="510217"/>
            <a:ext cx="648856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系统记录</a:t>
            </a:r>
            <a:endParaRPr lang="zh-CN" altLang="en-US" sz="1400" b="0" i="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、读取铸件条形码</a:t>
            </a: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DATA MATRIXMARKING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二维码（铸造日期，铸造炉号，模具号，产品及序列号）</a:t>
            </a:r>
            <a:endParaRPr lang="zh-CN" altLang="en-US" sz="1400" b="0" i="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对接</a:t>
            </a:r>
            <a:r>
              <a:rPr lang="en-US" altLang="zh-CN" sz="14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X-RAY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，系统根据二维码读取记录产品序列号及属性，</a:t>
            </a: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设备号，检测结果（</a:t>
            </a: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OK,NG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），时间，    复检产品：记录产品序列号（属性），</a:t>
            </a: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设备号，检测结果（</a:t>
            </a: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NG)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，时间</a:t>
            </a: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400" b="0" i="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X-RAY</a:t>
            </a: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报表展示</a:t>
            </a: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X-RAY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工序生产信息进度及合格率，数量</a:t>
            </a:r>
            <a:endParaRPr lang="zh-CN" altLang="en-US" sz="1400" b="0" i="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热处理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，系统根据二维码读取记录产品序列号，设备号，进入时间；</a:t>
            </a:r>
            <a:endParaRPr lang="zh-CN" altLang="en-US" sz="1400" b="0" i="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机加工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，系统根据二维码读取和视觉采集记录产品序列号，</a:t>
            </a: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Machin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线体号，时间；</a:t>
            </a:r>
            <a:endParaRPr lang="zh-CN" altLang="en-US" sz="1400" b="0" i="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机加工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，报表展示按照时间段，统计分析每条</a:t>
            </a: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Machin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线体加工数量，型号，进度等</a:t>
            </a:r>
            <a:endParaRPr lang="zh-CN" altLang="en-US" sz="1400" b="0" i="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暂存区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操作人工输入产品种类，数量，打印托盘标签；</a:t>
            </a:r>
            <a:endParaRPr lang="zh-CN" altLang="en-US" sz="1400" b="0" i="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暂存区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，报表展示，暂存区产品种类，托盘号，数量等</a:t>
            </a:r>
            <a:endParaRPr lang="zh-CN" altLang="en-US" sz="1400" b="0" i="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23F4551-0CF7-47B7-92A6-1C3F8ACB3144}"/>
              </a:ext>
            </a:extLst>
          </p:cNvPr>
          <p:cNvSpPr txBox="1"/>
          <p:nvPr/>
        </p:nvSpPr>
        <p:spPr>
          <a:xfrm>
            <a:off x="482799" y="13091"/>
            <a:ext cx="6228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需求方案（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可自定义需要管控的工序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693144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27A3BD7-ED8C-4579-9E3B-EC0ABD398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59" y="560876"/>
            <a:ext cx="9894397" cy="61531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7E8E3D-A669-42B8-AE09-838D74DF8CAB}"/>
              </a:ext>
            </a:extLst>
          </p:cNvPr>
          <p:cNvSpPr txBox="1"/>
          <p:nvPr/>
        </p:nvSpPr>
        <p:spPr>
          <a:xfrm>
            <a:off x="4555671" y="1457274"/>
            <a:ext cx="521697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系统记录</a:t>
            </a:r>
            <a:endParaRPr lang="zh-CN" altLang="en-US" sz="1400" b="0" i="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对接</a:t>
            </a:r>
            <a:r>
              <a:rPr lang="en-US" altLang="zh-CN" sz="14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He leak Insp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，系统根据二维码读取记录产品序列号及属性，设备号，检测结果（</a:t>
            </a: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OK,NG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），时间；复检产品：记录产品序列号（属性），设备号，检测结果（</a:t>
            </a: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NG)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，时间</a:t>
            </a:r>
            <a:endParaRPr lang="en-US" altLang="zh-CN" sz="1400" b="1" i="0" dirty="0">
              <a:solidFill>
                <a:srgbClr val="30303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涂装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，系统根据二维码读取记录产品序列号，</a:t>
            </a: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Painting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线体号，数量，时间；</a:t>
            </a:r>
            <a:endParaRPr lang="en-US" altLang="zh-CN" sz="1400" b="1" i="0" dirty="0">
              <a:solidFill>
                <a:srgbClr val="30303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待涂装</a:t>
            </a:r>
            <a:r>
              <a:rPr lang="zh-CN" altLang="en-US" sz="14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PDA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操作人工输入产品种类，数量，打印托盘标签</a:t>
            </a:r>
            <a:endParaRPr lang="en-US" altLang="zh-CN" sz="1400" b="1" i="0" dirty="0">
              <a:solidFill>
                <a:srgbClr val="30303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报表展示，待涂装区产品种类，托盘号，数量等</a:t>
            </a:r>
            <a:endParaRPr lang="en-US" altLang="zh-CN" sz="1400" b="1" i="0" dirty="0">
              <a:solidFill>
                <a:srgbClr val="30303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精加工</a:t>
            </a:r>
            <a:r>
              <a:rPr lang="zh-CN" altLang="en-US" sz="14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系统根据二维码读取和视觉采集记录产品序列号，精加工线体号，数量，时间；</a:t>
            </a:r>
            <a:endParaRPr lang="en-US" altLang="zh-CN" sz="1400" b="1" i="0" dirty="0">
              <a:solidFill>
                <a:srgbClr val="30303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报表展示按照时间段，统计分析每条</a:t>
            </a: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Machin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线体加工数量，型号，进度等</a:t>
            </a:r>
            <a:endParaRPr lang="en-US" altLang="zh-CN" sz="1400" b="1" i="0" dirty="0">
              <a:solidFill>
                <a:srgbClr val="30303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包装</a:t>
            </a:r>
            <a:r>
              <a:rPr lang="zh-CN" altLang="en-US" sz="14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系统根据二维码读取记录包装和不包装产品序列号，数量，时间</a:t>
            </a:r>
            <a:endParaRPr lang="en-US" altLang="zh-CN" sz="1400" b="1" i="0" dirty="0">
              <a:solidFill>
                <a:srgbClr val="30303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14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包装</a:t>
            </a:r>
            <a:r>
              <a:rPr lang="zh-CN" altLang="en-US" sz="14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PDA</a:t>
            </a:r>
            <a:r>
              <a:rPr lang="zh-CN" altLang="en-US" sz="1400" b="1" i="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操作人工输入产品种类，数量，打印托盘标签</a:t>
            </a:r>
            <a:endParaRPr lang="zh-CN" altLang="en-US" sz="1400" b="0" i="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932D80-9904-40D4-9CBF-4242C1D6096B}"/>
              </a:ext>
            </a:extLst>
          </p:cNvPr>
          <p:cNvSpPr txBox="1"/>
          <p:nvPr/>
        </p:nvSpPr>
        <p:spPr>
          <a:xfrm>
            <a:off x="482799" y="13091"/>
            <a:ext cx="6228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需求方案（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可自定义需要管控的工序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41276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4041EF1-546B-433A-9083-BBCEAD5CA99F}"/>
              </a:ext>
            </a:extLst>
          </p:cNvPr>
          <p:cNvSpPr/>
          <p:nvPr/>
        </p:nvSpPr>
        <p:spPr>
          <a:xfrm>
            <a:off x="5159896" y="944724"/>
            <a:ext cx="6744072" cy="4968552"/>
          </a:xfrm>
          <a:prstGeom prst="rect">
            <a:avLst/>
          </a:prstGeom>
          <a:blipFill>
            <a:blip r:embed="rId2"/>
            <a:srcRect/>
            <a:stretch>
              <a:fillRect l="-11412" r="-1141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单角 4">
            <a:extLst>
              <a:ext uri="{FF2B5EF4-FFF2-40B4-BE49-F238E27FC236}">
                <a16:creationId xmlns:a16="http://schemas.microsoft.com/office/drawing/2014/main" id="{655337E2-E786-4C9A-A70E-5C3D54F6AF6F}"/>
              </a:ext>
            </a:extLst>
          </p:cNvPr>
          <p:cNvSpPr/>
          <p:nvPr/>
        </p:nvSpPr>
        <p:spPr>
          <a:xfrm flipH="1">
            <a:off x="335360" y="944724"/>
            <a:ext cx="4680520" cy="4968552"/>
          </a:xfrm>
          <a:prstGeom prst="snip1Rect">
            <a:avLst>
              <a:gd name="adj" fmla="val 2333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ECF0F8-ED8C-467B-89FC-23146401CFA0}"/>
              </a:ext>
            </a:extLst>
          </p:cNvPr>
          <p:cNvSpPr txBox="1"/>
          <p:nvPr/>
        </p:nvSpPr>
        <p:spPr>
          <a:xfrm>
            <a:off x="623392" y="1556792"/>
            <a:ext cx="2783778" cy="221599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04</a:t>
            </a:r>
            <a:endParaRPr lang="zh-CN" altLang="en-US" sz="138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F072B4-7634-4FDE-B97E-3BC4CD825A1F}"/>
              </a:ext>
            </a:extLst>
          </p:cNvPr>
          <p:cNvSpPr txBox="1"/>
          <p:nvPr/>
        </p:nvSpPr>
        <p:spPr>
          <a:xfrm>
            <a:off x="657602" y="3511323"/>
            <a:ext cx="381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系统架构</a:t>
            </a:r>
          </a:p>
        </p:txBody>
      </p:sp>
    </p:spTree>
    <p:extLst>
      <p:ext uri="{BB962C8B-B14F-4D97-AF65-F5344CB8AC3E}">
        <p14:creationId xmlns:p14="http://schemas.microsoft.com/office/powerpoint/2010/main" val="2645426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2E3CE7B-0D0D-4600-979F-BF5C87465894}"/>
              </a:ext>
            </a:extLst>
          </p:cNvPr>
          <p:cNvGrpSpPr/>
          <p:nvPr/>
        </p:nvGrpSpPr>
        <p:grpSpPr>
          <a:xfrm>
            <a:off x="208880" y="973521"/>
            <a:ext cx="11659939" cy="4910957"/>
            <a:chOff x="661359" y="1039914"/>
            <a:chExt cx="10627764" cy="407945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922C614-0FA4-4D86-BA1F-7291A4DF50E1}"/>
                </a:ext>
              </a:extLst>
            </p:cNvPr>
            <p:cNvSpPr/>
            <p:nvPr/>
          </p:nvSpPr>
          <p:spPr>
            <a:xfrm>
              <a:off x="1919336" y="1044266"/>
              <a:ext cx="9369787" cy="325140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统计分析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BI/Report(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数据可视化数据分析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2C23CD-FB7F-4E43-B129-9A1AF62A8341}"/>
                </a:ext>
              </a:extLst>
            </p:cNvPr>
            <p:cNvSpPr/>
            <p:nvPr/>
          </p:nvSpPr>
          <p:spPr>
            <a:xfrm>
              <a:off x="2632840" y="1843581"/>
              <a:ext cx="7663252" cy="964318"/>
            </a:xfrm>
            <a:prstGeom prst="rect">
              <a:avLst/>
            </a:prstGeom>
            <a:solidFill>
              <a:srgbClr val="2796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1C18783-71FA-4008-9686-AFABCD55EE2A}"/>
                </a:ext>
              </a:extLst>
            </p:cNvPr>
            <p:cNvSpPr/>
            <p:nvPr/>
          </p:nvSpPr>
          <p:spPr>
            <a:xfrm>
              <a:off x="3972690" y="2018138"/>
              <a:ext cx="1023999" cy="295095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权限管理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C7290F2-378E-4C0A-B96C-05F32322B442}"/>
                </a:ext>
              </a:extLst>
            </p:cNvPr>
            <p:cNvSpPr/>
            <p:nvPr/>
          </p:nvSpPr>
          <p:spPr>
            <a:xfrm>
              <a:off x="6363924" y="2021826"/>
              <a:ext cx="1027833" cy="305726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工艺管理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56AD72C-5DFB-45F1-B8E4-732080087A74}"/>
                </a:ext>
              </a:extLst>
            </p:cNvPr>
            <p:cNvSpPr/>
            <p:nvPr/>
          </p:nvSpPr>
          <p:spPr>
            <a:xfrm>
              <a:off x="5155039" y="2011372"/>
              <a:ext cx="1023999" cy="305726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产线管理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7183DB0-69FC-4DEB-B96D-F68F78D18BBF}"/>
                </a:ext>
              </a:extLst>
            </p:cNvPr>
            <p:cNvSpPr/>
            <p:nvPr/>
          </p:nvSpPr>
          <p:spPr>
            <a:xfrm>
              <a:off x="2759971" y="2003657"/>
              <a:ext cx="1027833" cy="304368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用户管理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D35078B-E6DA-45DD-909C-9D24C4EFC98C}"/>
                </a:ext>
              </a:extLst>
            </p:cNvPr>
            <p:cNvSpPr/>
            <p:nvPr/>
          </p:nvSpPr>
          <p:spPr>
            <a:xfrm>
              <a:off x="3964119" y="2430634"/>
              <a:ext cx="1032749" cy="295094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工位管理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7862389-7F0E-4586-92E2-83B784A10238}"/>
                </a:ext>
              </a:extLst>
            </p:cNvPr>
            <p:cNvSpPr/>
            <p:nvPr/>
          </p:nvSpPr>
          <p:spPr>
            <a:xfrm>
              <a:off x="1923825" y="2003657"/>
              <a:ext cx="332108" cy="31157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数据通道（上行）</a:t>
              </a:r>
            </a:p>
          </p:txBody>
        </p:sp>
        <p:sp>
          <p:nvSpPr>
            <p:cNvPr id="38" name="上箭头 99">
              <a:extLst>
                <a:ext uri="{FF2B5EF4-FFF2-40B4-BE49-F238E27FC236}">
                  <a16:creationId xmlns:a16="http://schemas.microsoft.com/office/drawing/2014/main" id="{F4EF60BB-0310-4D14-80BA-9C50F4B8C272}"/>
                </a:ext>
              </a:extLst>
            </p:cNvPr>
            <p:cNvSpPr/>
            <p:nvPr/>
          </p:nvSpPr>
          <p:spPr>
            <a:xfrm>
              <a:off x="1958327" y="1562201"/>
              <a:ext cx="227504" cy="248660"/>
            </a:xfrm>
            <a:prstGeom prst="up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上箭头 101">
              <a:extLst>
                <a:ext uri="{FF2B5EF4-FFF2-40B4-BE49-F238E27FC236}">
                  <a16:creationId xmlns:a16="http://schemas.microsoft.com/office/drawing/2014/main" id="{6EA16301-765C-4D50-AFCE-C383D61D6BF5}"/>
                </a:ext>
              </a:extLst>
            </p:cNvPr>
            <p:cNvSpPr/>
            <p:nvPr/>
          </p:nvSpPr>
          <p:spPr>
            <a:xfrm rot="16200000">
              <a:off x="2292735" y="2151720"/>
              <a:ext cx="302535" cy="289777"/>
            </a:xfrm>
            <a:prstGeom prst="up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AD03E36-F39C-4AB6-9D5A-38B3EFD03E96}"/>
                </a:ext>
              </a:extLst>
            </p:cNvPr>
            <p:cNvSpPr/>
            <p:nvPr/>
          </p:nvSpPr>
          <p:spPr>
            <a:xfrm>
              <a:off x="10887030" y="2003657"/>
              <a:ext cx="402093" cy="311570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指令通道（下行）</a:t>
              </a:r>
            </a:p>
          </p:txBody>
        </p:sp>
        <p:sp>
          <p:nvSpPr>
            <p:cNvPr id="41" name="上箭头 104">
              <a:extLst>
                <a:ext uri="{FF2B5EF4-FFF2-40B4-BE49-F238E27FC236}">
                  <a16:creationId xmlns:a16="http://schemas.microsoft.com/office/drawing/2014/main" id="{DB8D0B0A-8EC1-4DCD-90F1-05FB24FC983E}"/>
                </a:ext>
              </a:extLst>
            </p:cNvPr>
            <p:cNvSpPr/>
            <p:nvPr/>
          </p:nvSpPr>
          <p:spPr>
            <a:xfrm rot="10800000">
              <a:off x="10974324" y="1562201"/>
              <a:ext cx="227504" cy="24866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D5D9272-C7DF-4666-B78D-44892D39A05C}"/>
                </a:ext>
              </a:extLst>
            </p:cNvPr>
            <p:cNvSpPr/>
            <p:nvPr/>
          </p:nvSpPr>
          <p:spPr>
            <a:xfrm>
              <a:off x="1544050" y="1039914"/>
              <a:ext cx="213547" cy="19581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办公网络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69AE042-2CB7-41DF-8E35-B39BBFFB9669}"/>
                </a:ext>
              </a:extLst>
            </p:cNvPr>
            <p:cNvSpPr/>
            <p:nvPr/>
          </p:nvSpPr>
          <p:spPr>
            <a:xfrm>
              <a:off x="1535021" y="3153425"/>
              <a:ext cx="222576" cy="19659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现场网络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29FE165-8ACD-4213-B82E-EA8CB73DC544}"/>
                </a:ext>
              </a:extLst>
            </p:cNvPr>
            <p:cNvSpPr/>
            <p:nvPr/>
          </p:nvSpPr>
          <p:spPr>
            <a:xfrm>
              <a:off x="661359" y="1039914"/>
              <a:ext cx="734908" cy="19570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管理层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C6A696C-20F4-4CAB-A367-5159DD6CBF42}"/>
                </a:ext>
              </a:extLst>
            </p:cNvPr>
            <p:cNvSpPr/>
            <p:nvPr/>
          </p:nvSpPr>
          <p:spPr>
            <a:xfrm>
              <a:off x="661359" y="3151501"/>
              <a:ext cx="734908" cy="19570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操作层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015249F-6757-4853-930B-89D8F148F4A4}"/>
                </a:ext>
              </a:extLst>
            </p:cNvPr>
            <p:cNvSpPr/>
            <p:nvPr/>
          </p:nvSpPr>
          <p:spPr>
            <a:xfrm>
              <a:off x="8706198" y="2074998"/>
              <a:ext cx="1247852" cy="5601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执行制造系统</a:t>
              </a:r>
            </a:p>
          </p:txBody>
        </p:sp>
        <p:sp>
          <p:nvSpPr>
            <p:cNvPr id="61" name="上箭头 105">
              <a:extLst>
                <a:ext uri="{FF2B5EF4-FFF2-40B4-BE49-F238E27FC236}">
                  <a16:creationId xmlns:a16="http://schemas.microsoft.com/office/drawing/2014/main" id="{6CA18805-6B34-4B7A-8E47-E155D43454F9}"/>
                </a:ext>
              </a:extLst>
            </p:cNvPr>
            <p:cNvSpPr/>
            <p:nvPr/>
          </p:nvSpPr>
          <p:spPr>
            <a:xfrm rot="16200000">
              <a:off x="10435304" y="2168346"/>
              <a:ext cx="325140" cy="31356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上箭头 105">
              <a:extLst>
                <a:ext uri="{FF2B5EF4-FFF2-40B4-BE49-F238E27FC236}">
                  <a16:creationId xmlns:a16="http://schemas.microsoft.com/office/drawing/2014/main" id="{32DB065D-9200-4AC1-A991-50653668B684}"/>
                </a:ext>
              </a:extLst>
            </p:cNvPr>
            <p:cNvSpPr/>
            <p:nvPr/>
          </p:nvSpPr>
          <p:spPr>
            <a:xfrm rot="16200000">
              <a:off x="10427276" y="3549176"/>
              <a:ext cx="325140" cy="31356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8EDBA811-8EA6-4FD0-B34E-200B8396CAC9}"/>
                </a:ext>
              </a:extLst>
            </p:cNvPr>
            <p:cNvGrpSpPr/>
            <p:nvPr/>
          </p:nvGrpSpPr>
          <p:grpSpPr>
            <a:xfrm>
              <a:off x="9038263" y="1361416"/>
              <a:ext cx="810117" cy="2588741"/>
              <a:chOff x="6817" y="4125"/>
              <a:chExt cx="433" cy="1206"/>
            </a:xfrm>
            <a:solidFill>
              <a:srgbClr val="00B050"/>
            </a:solidFill>
          </p:grpSpPr>
          <p:sp>
            <p:nvSpPr>
              <p:cNvPr id="64" name="上下箭头 39">
                <a:extLst>
                  <a:ext uri="{FF2B5EF4-FFF2-40B4-BE49-F238E27FC236}">
                    <a16:creationId xmlns:a16="http://schemas.microsoft.com/office/drawing/2014/main" id="{B15145FD-2160-4A11-A85F-D9CE8D7529FD}"/>
                  </a:ext>
                </a:extLst>
              </p:cNvPr>
              <p:cNvSpPr/>
              <p:nvPr/>
            </p:nvSpPr>
            <p:spPr>
              <a:xfrm>
                <a:off x="6817" y="4952"/>
                <a:ext cx="312" cy="379"/>
              </a:xfrm>
              <a:prstGeom prst="up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48C2994F-771D-4F00-A2D0-FDB49BB2214C}"/>
                  </a:ext>
                </a:extLst>
              </p:cNvPr>
              <p:cNvSpPr txBox="1"/>
              <p:nvPr/>
            </p:nvSpPr>
            <p:spPr>
              <a:xfrm>
                <a:off x="6886" y="5005"/>
                <a:ext cx="171" cy="22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ctr">
                  <a:defRPr sz="1400"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对接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CDE2631B-D0FD-4400-84B9-9ADBA3B9DEEA}"/>
                  </a:ext>
                </a:extLst>
              </p:cNvPr>
              <p:cNvSpPr txBox="1"/>
              <p:nvPr/>
            </p:nvSpPr>
            <p:spPr>
              <a:xfrm>
                <a:off x="7079" y="4125"/>
                <a:ext cx="171" cy="22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ctr">
                  <a:defRPr sz="1400"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下发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E89A3962-AC25-463C-A5AA-07C1161ABE6B}"/>
                </a:ext>
              </a:extLst>
            </p:cNvPr>
            <p:cNvSpPr/>
            <p:nvPr/>
          </p:nvSpPr>
          <p:spPr>
            <a:xfrm>
              <a:off x="2759971" y="2413077"/>
              <a:ext cx="1027833" cy="304368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产品管理</a:t>
              </a: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0FACAAE-DAF6-41E5-B932-B9633603B30E}"/>
                </a:ext>
              </a:extLst>
            </p:cNvPr>
            <p:cNvSpPr/>
            <p:nvPr/>
          </p:nvSpPr>
          <p:spPr>
            <a:xfrm>
              <a:off x="5166772" y="2423896"/>
              <a:ext cx="1032749" cy="295094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打印管理</a:t>
              </a: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46942BBC-6473-4153-A5A8-B23B6EE359CD}"/>
                </a:ext>
              </a:extLst>
            </p:cNvPr>
            <p:cNvSpPr/>
            <p:nvPr/>
          </p:nvSpPr>
          <p:spPr>
            <a:xfrm>
              <a:off x="6379356" y="2417714"/>
              <a:ext cx="1032749" cy="295094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对接管理</a:t>
              </a: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C130049E-57F4-47BB-A040-885D1C72E68F}"/>
                </a:ext>
              </a:extLst>
            </p:cNvPr>
            <p:cNvSpPr/>
            <p:nvPr/>
          </p:nvSpPr>
          <p:spPr>
            <a:xfrm>
              <a:off x="2632840" y="4130035"/>
              <a:ext cx="7663252" cy="964318"/>
            </a:xfrm>
            <a:prstGeom prst="rect">
              <a:avLst/>
            </a:prstGeom>
            <a:solidFill>
              <a:srgbClr val="2796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9025A893-1FB0-4703-AD20-C2760366A7EE}"/>
                </a:ext>
              </a:extLst>
            </p:cNvPr>
            <p:cNvSpPr/>
            <p:nvPr/>
          </p:nvSpPr>
          <p:spPr>
            <a:xfrm>
              <a:off x="8706198" y="4332116"/>
              <a:ext cx="1247852" cy="5601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填报</a:t>
              </a:r>
              <a:r>
                <a:rPr lang="en-US" altLang="zh-CN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采集</a:t>
              </a:r>
              <a:r>
                <a:rPr lang="en-US" altLang="zh-CN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079FF1D2-5950-4AD0-AAED-7618316E4499}"/>
                </a:ext>
              </a:extLst>
            </p:cNvPr>
            <p:cNvSpPr/>
            <p:nvPr/>
          </p:nvSpPr>
          <p:spPr>
            <a:xfrm>
              <a:off x="2702303" y="4470488"/>
              <a:ext cx="1027833" cy="304368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条码枪</a:t>
              </a: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97EDCBB-9C32-4669-BE21-82DD677A52BA}"/>
                </a:ext>
              </a:extLst>
            </p:cNvPr>
            <p:cNvSpPr/>
            <p:nvPr/>
          </p:nvSpPr>
          <p:spPr>
            <a:xfrm>
              <a:off x="5153122" y="4470488"/>
              <a:ext cx="1027833" cy="304368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solidFill>
                    <a:srgbClr val="30303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X-RAY</a:t>
              </a:r>
              <a:endParaRPr lang="zh-CN" altLang="en-US" sz="10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7CA5054A-4037-4D14-8EAF-5E3BCA3A0509}"/>
                </a:ext>
              </a:extLst>
            </p:cNvPr>
            <p:cNvSpPr/>
            <p:nvPr/>
          </p:nvSpPr>
          <p:spPr>
            <a:xfrm>
              <a:off x="3896889" y="4470488"/>
              <a:ext cx="1027833" cy="304368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CCD</a:t>
              </a:r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视觉</a:t>
              </a: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3EBA1FFE-ECC2-48C4-AB42-CD1EBD517228}"/>
                </a:ext>
              </a:extLst>
            </p:cNvPr>
            <p:cNvSpPr/>
            <p:nvPr/>
          </p:nvSpPr>
          <p:spPr>
            <a:xfrm>
              <a:off x="6321359" y="4470488"/>
              <a:ext cx="1027833" cy="304368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solidFill>
                    <a:srgbClr val="30303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He Leak Insp</a:t>
              </a:r>
              <a:endParaRPr lang="zh-CN" altLang="en-US" sz="10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上箭头 104">
              <a:extLst>
                <a:ext uri="{FF2B5EF4-FFF2-40B4-BE49-F238E27FC236}">
                  <a16:creationId xmlns:a16="http://schemas.microsoft.com/office/drawing/2014/main" id="{CDC268AF-BE6A-47E7-B089-C9AB42420D1F}"/>
                </a:ext>
              </a:extLst>
            </p:cNvPr>
            <p:cNvSpPr/>
            <p:nvPr/>
          </p:nvSpPr>
          <p:spPr>
            <a:xfrm rot="10800000">
              <a:off x="9259778" y="1506227"/>
              <a:ext cx="227504" cy="24866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59D13048-7177-4699-AF5D-4B308EFC802A}"/>
              </a:ext>
            </a:extLst>
          </p:cNvPr>
          <p:cNvSpPr/>
          <p:nvPr/>
        </p:nvSpPr>
        <p:spPr>
          <a:xfrm>
            <a:off x="7834414" y="5103342"/>
            <a:ext cx="1127657" cy="366407"/>
          </a:xfrm>
          <a:prstGeom prst="rect">
            <a:avLst/>
          </a:prstGeom>
          <a:solidFill>
            <a:srgbClr val="FFC00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endParaRPr lang="zh-CN" altLang="en-US" sz="10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B9F2C09-7994-4139-A8C2-6404F2B864BC}"/>
              </a:ext>
            </a:extLst>
          </p:cNvPr>
          <p:cNvSpPr/>
          <p:nvPr/>
        </p:nvSpPr>
        <p:spPr>
          <a:xfrm>
            <a:off x="7791575" y="2161973"/>
            <a:ext cx="1133050" cy="355242"/>
          </a:xfrm>
          <a:prstGeom prst="rect">
            <a:avLst/>
          </a:prstGeom>
          <a:solidFill>
            <a:srgbClr val="FFC00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工位管理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AF76C28-CB3E-4260-9ADC-4349B6CB8541}"/>
              </a:ext>
            </a:extLst>
          </p:cNvPr>
          <p:cNvSpPr/>
          <p:nvPr/>
        </p:nvSpPr>
        <p:spPr>
          <a:xfrm>
            <a:off x="7791575" y="2647709"/>
            <a:ext cx="1133050" cy="355242"/>
          </a:xfrm>
          <a:prstGeom prst="rect">
            <a:avLst/>
          </a:prstGeom>
          <a:solidFill>
            <a:srgbClr val="FFC00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溯源管理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685A0DD-C126-4A44-A10C-69FBBFE99169}"/>
              </a:ext>
            </a:extLst>
          </p:cNvPr>
          <p:cNvSpPr txBox="1"/>
          <p:nvPr/>
        </p:nvSpPr>
        <p:spPr>
          <a:xfrm>
            <a:off x="461577" y="87696"/>
            <a:ext cx="1862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</p:spTree>
    <p:extLst>
      <p:ext uri="{BB962C8B-B14F-4D97-AF65-F5344CB8AC3E}">
        <p14:creationId xmlns:p14="http://schemas.microsoft.com/office/powerpoint/2010/main" val="1434833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C3AA95B-0C3D-498E-8AB2-09619590D37B}"/>
              </a:ext>
            </a:extLst>
          </p:cNvPr>
          <p:cNvSpPr txBox="1"/>
          <p:nvPr/>
        </p:nvSpPr>
        <p:spPr>
          <a:xfrm>
            <a:off x="461576" y="87696"/>
            <a:ext cx="5710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（可根据需求定制）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A2B2D3-579F-4CA0-BF4E-986788664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79" y="1502229"/>
            <a:ext cx="4901293" cy="36759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52D32B-2421-4475-8A56-001FDFDF7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41" y="1502229"/>
            <a:ext cx="4901293" cy="36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83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2952128-B7B8-4D63-85BD-9A36FE0B9100}"/>
              </a:ext>
            </a:extLst>
          </p:cNvPr>
          <p:cNvSpPr/>
          <p:nvPr/>
        </p:nvSpPr>
        <p:spPr>
          <a:xfrm>
            <a:off x="11077575" y="548680"/>
            <a:ext cx="1114425" cy="5760640"/>
          </a:xfrm>
          <a:prstGeom prst="rect">
            <a:avLst/>
          </a:prstGeom>
          <a:blipFill>
            <a:blip r:embed="rId2"/>
            <a:srcRect/>
            <a:stretch>
              <a:fillRect l="-515865" r="-1594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6F1930-DEDA-4D4A-B44B-2F3A59D8573C}"/>
              </a:ext>
            </a:extLst>
          </p:cNvPr>
          <p:cNvSpPr/>
          <p:nvPr/>
        </p:nvSpPr>
        <p:spPr>
          <a:xfrm>
            <a:off x="0" y="548680"/>
            <a:ext cx="3503712" cy="57606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CC1E2D-8C38-4476-A073-25319906EEF2}"/>
              </a:ext>
            </a:extLst>
          </p:cNvPr>
          <p:cNvSpPr txBox="1"/>
          <p:nvPr/>
        </p:nvSpPr>
        <p:spPr>
          <a:xfrm>
            <a:off x="1043970" y="853863"/>
            <a:ext cx="1415772" cy="31683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4978201-BC63-47C2-8A88-72466BDD13E8}"/>
              </a:ext>
            </a:extLst>
          </p:cNvPr>
          <p:cNvCxnSpPr>
            <a:cxnSpLocks/>
          </p:cNvCxnSpPr>
          <p:nvPr/>
        </p:nvCxnSpPr>
        <p:spPr>
          <a:xfrm flipV="1">
            <a:off x="942169" y="2924944"/>
            <a:ext cx="1571258" cy="50405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4B30F57-D22F-46DE-9682-6D9524FD2947}"/>
              </a:ext>
            </a:extLst>
          </p:cNvPr>
          <p:cNvSpPr txBox="1"/>
          <p:nvPr/>
        </p:nvSpPr>
        <p:spPr>
          <a:xfrm>
            <a:off x="1320969" y="3437576"/>
            <a:ext cx="861774" cy="31683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CATALOG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C9B6A21-F4A3-4EF2-A57C-90E6825E2965}"/>
              </a:ext>
            </a:extLst>
          </p:cNvPr>
          <p:cNvSpPr/>
          <p:nvPr/>
        </p:nvSpPr>
        <p:spPr>
          <a:xfrm>
            <a:off x="4012143" y="548680"/>
            <a:ext cx="237388" cy="914659"/>
          </a:xfrm>
          <a:prstGeom prst="roundRect">
            <a:avLst>
              <a:gd name="adj" fmla="val 23494"/>
            </a:avLst>
          </a:prstGeom>
          <a:solidFill>
            <a:srgbClr val="6E9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E8126FA-C1F5-4EAB-AF91-98FFA02E6A1A}"/>
              </a:ext>
            </a:extLst>
          </p:cNvPr>
          <p:cNvSpPr/>
          <p:nvPr/>
        </p:nvSpPr>
        <p:spPr>
          <a:xfrm>
            <a:off x="4003058" y="2029262"/>
            <a:ext cx="237389" cy="914659"/>
          </a:xfrm>
          <a:prstGeom prst="roundRect">
            <a:avLst>
              <a:gd name="adj" fmla="val 23494"/>
            </a:avLst>
          </a:prstGeom>
          <a:solidFill>
            <a:srgbClr val="6E9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E9FCD7A-30A8-4BB6-8394-EBE69D830167}"/>
              </a:ext>
            </a:extLst>
          </p:cNvPr>
          <p:cNvSpPr/>
          <p:nvPr/>
        </p:nvSpPr>
        <p:spPr>
          <a:xfrm>
            <a:off x="4012480" y="3704057"/>
            <a:ext cx="232678" cy="914659"/>
          </a:xfrm>
          <a:prstGeom prst="roundRect">
            <a:avLst>
              <a:gd name="adj" fmla="val 23494"/>
            </a:avLst>
          </a:prstGeom>
          <a:solidFill>
            <a:srgbClr val="6E9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929DDA5-C67D-41DB-93C8-B4B077A78541}"/>
              </a:ext>
            </a:extLst>
          </p:cNvPr>
          <p:cNvSpPr/>
          <p:nvPr/>
        </p:nvSpPr>
        <p:spPr>
          <a:xfrm>
            <a:off x="4007768" y="5249845"/>
            <a:ext cx="232679" cy="914659"/>
          </a:xfrm>
          <a:prstGeom prst="roundRect">
            <a:avLst>
              <a:gd name="adj" fmla="val 23494"/>
            </a:avLst>
          </a:prstGeom>
          <a:solidFill>
            <a:srgbClr val="6E9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172544-BBD6-4889-A814-F3088339D154}"/>
              </a:ext>
            </a:extLst>
          </p:cNvPr>
          <p:cNvSpPr txBox="1"/>
          <p:nvPr/>
        </p:nvSpPr>
        <p:spPr>
          <a:xfrm>
            <a:off x="4479267" y="548680"/>
            <a:ext cx="4534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MES</a:t>
            </a:r>
            <a:r>
              <a:rPr lang="zh-CN" altLang="en-US" sz="4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系统流程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5C4943-2C7C-4284-8CF0-7D7B80551C24}"/>
              </a:ext>
            </a:extLst>
          </p:cNvPr>
          <p:cNvSpPr txBox="1"/>
          <p:nvPr/>
        </p:nvSpPr>
        <p:spPr>
          <a:xfrm>
            <a:off x="4479266" y="2066645"/>
            <a:ext cx="4534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MES</a:t>
            </a:r>
            <a:r>
              <a:rPr lang="zh-CN" altLang="en-US" sz="4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系统模块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942D41-57A9-4486-B157-ABCF6BDA5D06}"/>
              </a:ext>
            </a:extLst>
          </p:cNvPr>
          <p:cNvSpPr txBox="1"/>
          <p:nvPr/>
        </p:nvSpPr>
        <p:spPr>
          <a:xfrm>
            <a:off x="4476684" y="3745887"/>
            <a:ext cx="4534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MES</a:t>
            </a:r>
            <a:r>
              <a:rPr lang="zh-CN" altLang="en-US" sz="4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系统案例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A32BB3F-E069-4736-8C2D-52087CA7F62F}"/>
              </a:ext>
            </a:extLst>
          </p:cNvPr>
          <p:cNvSpPr txBox="1"/>
          <p:nvPr/>
        </p:nvSpPr>
        <p:spPr>
          <a:xfrm>
            <a:off x="4485768" y="5291675"/>
            <a:ext cx="4534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MES</a:t>
            </a:r>
            <a:r>
              <a:rPr lang="zh-CN" altLang="en-US" sz="4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系统案例</a:t>
            </a:r>
          </a:p>
        </p:txBody>
      </p:sp>
    </p:spTree>
    <p:extLst>
      <p:ext uri="{BB962C8B-B14F-4D97-AF65-F5344CB8AC3E}">
        <p14:creationId xmlns:p14="http://schemas.microsoft.com/office/powerpoint/2010/main" val="4293423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2952128-B7B8-4D63-85BD-9A36FE0B9100}"/>
              </a:ext>
            </a:extLst>
          </p:cNvPr>
          <p:cNvSpPr/>
          <p:nvPr/>
        </p:nvSpPr>
        <p:spPr>
          <a:xfrm>
            <a:off x="11077575" y="548680"/>
            <a:ext cx="1114425" cy="5760640"/>
          </a:xfrm>
          <a:prstGeom prst="rect">
            <a:avLst/>
          </a:prstGeom>
          <a:blipFill>
            <a:blip r:embed="rId2"/>
            <a:srcRect/>
            <a:stretch>
              <a:fillRect l="-515865" r="-1594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6F1930-DEDA-4D4A-B44B-2F3A59D8573C}"/>
              </a:ext>
            </a:extLst>
          </p:cNvPr>
          <p:cNvSpPr/>
          <p:nvPr/>
        </p:nvSpPr>
        <p:spPr>
          <a:xfrm>
            <a:off x="0" y="548680"/>
            <a:ext cx="3503712" cy="57606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CC1E2D-8C38-4476-A073-25319906EEF2}"/>
              </a:ext>
            </a:extLst>
          </p:cNvPr>
          <p:cNvSpPr txBox="1"/>
          <p:nvPr/>
        </p:nvSpPr>
        <p:spPr>
          <a:xfrm>
            <a:off x="1043970" y="853863"/>
            <a:ext cx="1415772" cy="31683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二期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4978201-BC63-47C2-8A88-72466BDD13E8}"/>
              </a:ext>
            </a:extLst>
          </p:cNvPr>
          <p:cNvCxnSpPr>
            <a:cxnSpLocks/>
          </p:cNvCxnSpPr>
          <p:nvPr/>
        </p:nvCxnSpPr>
        <p:spPr>
          <a:xfrm flipV="1">
            <a:off x="942169" y="2924944"/>
            <a:ext cx="1571258" cy="50405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4B30F57-D22F-46DE-9682-6D9524FD2947}"/>
              </a:ext>
            </a:extLst>
          </p:cNvPr>
          <p:cNvSpPr txBox="1"/>
          <p:nvPr/>
        </p:nvSpPr>
        <p:spPr>
          <a:xfrm>
            <a:off x="1320969" y="3437576"/>
            <a:ext cx="861774" cy="31683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CATALOG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C9B6A21-F4A3-4EF2-A57C-90E6825E2965}"/>
              </a:ext>
            </a:extLst>
          </p:cNvPr>
          <p:cNvSpPr/>
          <p:nvPr/>
        </p:nvSpPr>
        <p:spPr>
          <a:xfrm>
            <a:off x="4012143" y="548680"/>
            <a:ext cx="237388" cy="914659"/>
          </a:xfrm>
          <a:prstGeom prst="roundRect">
            <a:avLst>
              <a:gd name="adj" fmla="val 23494"/>
            </a:avLst>
          </a:prstGeom>
          <a:solidFill>
            <a:srgbClr val="6E9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E8126FA-C1F5-4EAB-AF91-98FFA02E6A1A}"/>
              </a:ext>
            </a:extLst>
          </p:cNvPr>
          <p:cNvSpPr/>
          <p:nvPr/>
        </p:nvSpPr>
        <p:spPr>
          <a:xfrm>
            <a:off x="4003058" y="2029262"/>
            <a:ext cx="237389" cy="914659"/>
          </a:xfrm>
          <a:prstGeom prst="roundRect">
            <a:avLst>
              <a:gd name="adj" fmla="val 23494"/>
            </a:avLst>
          </a:prstGeom>
          <a:solidFill>
            <a:srgbClr val="6E9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E9FCD7A-30A8-4BB6-8394-EBE69D830167}"/>
              </a:ext>
            </a:extLst>
          </p:cNvPr>
          <p:cNvSpPr/>
          <p:nvPr/>
        </p:nvSpPr>
        <p:spPr>
          <a:xfrm>
            <a:off x="4012480" y="3704057"/>
            <a:ext cx="232678" cy="914659"/>
          </a:xfrm>
          <a:prstGeom prst="roundRect">
            <a:avLst>
              <a:gd name="adj" fmla="val 23494"/>
            </a:avLst>
          </a:prstGeom>
          <a:solidFill>
            <a:srgbClr val="6E9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929DDA5-C67D-41DB-93C8-B4B077A78541}"/>
              </a:ext>
            </a:extLst>
          </p:cNvPr>
          <p:cNvSpPr/>
          <p:nvPr/>
        </p:nvSpPr>
        <p:spPr>
          <a:xfrm>
            <a:off x="4007768" y="5249845"/>
            <a:ext cx="232679" cy="914659"/>
          </a:xfrm>
          <a:prstGeom prst="roundRect">
            <a:avLst>
              <a:gd name="adj" fmla="val 23494"/>
            </a:avLst>
          </a:prstGeom>
          <a:solidFill>
            <a:srgbClr val="6E9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766437F-5B65-4BC3-9474-93630132FC76}"/>
              </a:ext>
            </a:extLst>
          </p:cNvPr>
          <p:cNvSpPr txBox="1"/>
          <p:nvPr/>
        </p:nvSpPr>
        <p:spPr>
          <a:xfrm>
            <a:off x="4445881" y="2168014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设备管理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90DFFE5-307A-498D-95FE-24BDC085018B}"/>
              </a:ext>
            </a:extLst>
          </p:cNvPr>
          <p:cNvSpPr txBox="1"/>
          <p:nvPr/>
        </p:nvSpPr>
        <p:spPr>
          <a:xfrm>
            <a:off x="4462939" y="3714170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刀具管理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9826313-9121-4CDE-B329-405978179588}"/>
              </a:ext>
            </a:extLst>
          </p:cNvPr>
          <p:cNvSpPr txBox="1"/>
          <p:nvPr/>
        </p:nvSpPr>
        <p:spPr>
          <a:xfrm>
            <a:off x="4530449" y="5249845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事件管理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47E5F07-8AD6-434E-9939-63B79A2F9DD4}"/>
              </a:ext>
            </a:extLst>
          </p:cNvPr>
          <p:cNvSpPr txBox="1"/>
          <p:nvPr/>
        </p:nvSpPr>
        <p:spPr>
          <a:xfrm>
            <a:off x="4462939" y="648481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系统架构</a:t>
            </a:r>
          </a:p>
        </p:txBody>
      </p:sp>
    </p:spTree>
    <p:extLst>
      <p:ext uri="{BB962C8B-B14F-4D97-AF65-F5344CB8AC3E}">
        <p14:creationId xmlns:p14="http://schemas.microsoft.com/office/powerpoint/2010/main" val="3759251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2E3CE7B-0D0D-4600-979F-BF5C87465894}"/>
              </a:ext>
            </a:extLst>
          </p:cNvPr>
          <p:cNvGrpSpPr/>
          <p:nvPr/>
        </p:nvGrpSpPr>
        <p:grpSpPr>
          <a:xfrm>
            <a:off x="208880" y="973521"/>
            <a:ext cx="11659939" cy="4910957"/>
            <a:chOff x="661359" y="1039914"/>
            <a:chExt cx="10627764" cy="407945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922C614-0FA4-4D86-BA1F-7291A4DF50E1}"/>
                </a:ext>
              </a:extLst>
            </p:cNvPr>
            <p:cNvSpPr/>
            <p:nvPr/>
          </p:nvSpPr>
          <p:spPr>
            <a:xfrm>
              <a:off x="1919336" y="1044266"/>
              <a:ext cx="9369787" cy="325140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统计分析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BI/Report(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数据可视化数据分析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32C23CD-FB7F-4E43-B129-9A1AF62A8341}"/>
                </a:ext>
              </a:extLst>
            </p:cNvPr>
            <p:cNvSpPr/>
            <p:nvPr/>
          </p:nvSpPr>
          <p:spPr>
            <a:xfrm>
              <a:off x="2632840" y="1843581"/>
              <a:ext cx="7663252" cy="964318"/>
            </a:xfrm>
            <a:prstGeom prst="rect">
              <a:avLst/>
            </a:prstGeom>
            <a:solidFill>
              <a:srgbClr val="2796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1C18783-71FA-4008-9686-AFABCD55EE2A}"/>
                </a:ext>
              </a:extLst>
            </p:cNvPr>
            <p:cNvSpPr/>
            <p:nvPr/>
          </p:nvSpPr>
          <p:spPr>
            <a:xfrm>
              <a:off x="3972690" y="2018138"/>
              <a:ext cx="1023999" cy="295095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权限管理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C7290F2-378E-4C0A-B96C-05F32322B442}"/>
                </a:ext>
              </a:extLst>
            </p:cNvPr>
            <p:cNvSpPr/>
            <p:nvPr/>
          </p:nvSpPr>
          <p:spPr>
            <a:xfrm>
              <a:off x="6363924" y="2021826"/>
              <a:ext cx="1027833" cy="305726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工艺管理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56AD72C-5DFB-45F1-B8E4-732080087A74}"/>
                </a:ext>
              </a:extLst>
            </p:cNvPr>
            <p:cNvSpPr/>
            <p:nvPr/>
          </p:nvSpPr>
          <p:spPr>
            <a:xfrm>
              <a:off x="5155039" y="2011372"/>
              <a:ext cx="1023999" cy="305726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产线管理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7183DB0-69FC-4DEB-B96D-F68F78D18BBF}"/>
                </a:ext>
              </a:extLst>
            </p:cNvPr>
            <p:cNvSpPr/>
            <p:nvPr/>
          </p:nvSpPr>
          <p:spPr>
            <a:xfrm>
              <a:off x="2759971" y="2003657"/>
              <a:ext cx="1027833" cy="304368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用户管理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D35078B-E6DA-45DD-909C-9D24C4EFC98C}"/>
                </a:ext>
              </a:extLst>
            </p:cNvPr>
            <p:cNvSpPr/>
            <p:nvPr/>
          </p:nvSpPr>
          <p:spPr>
            <a:xfrm>
              <a:off x="3964119" y="2430634"/>
              <a:ext cx="1032749" cy="295094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点检管理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7862389-7F0E-4586-92E2-83B784A10238}"/>
                </a:ext>
              </a:extLst>
            </p:cNvPr>
            <p:cNvSpPr/>
            <p:nvPr/>
          </p:nvSpPr>
          <p:spPr>
            <a:xfrm>
              <a:off x="1923825" y="2003657"/>
              <a:ext cx="332108" cy="31157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数据通道（上行）</a:t>
              </a:r>
            </a:p>
          </p:txBody>
        </p:sp>
        <p:sp>
          <p:nvSpPr>
            <p:cNvPr id="38" name="上箭头 99">
              <a:extLst>
                <a:ext uri="{FF2B5EF4-FFF2-40B4-BE49-F238E27FC236}">
                  <a16:creationId xmlns:a16="http://schemas.microsoft.com/office/drawing/2014/main" id="{F4EF60BB-0310-4D14-80BA-9C50F4B8C272}"/>
                </a:ext>
              </a:extLst>
            </p:cNvPr>
            <p:cNvSpPr/>
            <p:nvPr/>
          </p:nvSpPr>
          <p:spPr>
            <a:xfrm>
              <a:off x="1958327" y="1562201"/>
              <a:ext cx="227504" cy="248660"/>
            </a:xfrm>
            <a:prstGeom prst="up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上箭头 101">
              <a:extLst>
                <a:ext uri="{FF2B5EF4-FFF2-40B4-BE49-F238E27FC236}">
                  <a16:creationId xmlns:a16="http://schemas.microsoft.com/office/drawing/2014/main" id="{6EA16301-765C-4D50-AFCE-C383D61D6BF5}"/>
                </a:ext>
              </a:extLst>
            </p:cNvPr>
            <p:cNvSpPr/>
            <p:nvPr/>
          </p:nvSpPr>
          <p:spPr>
            <a:xfrm rot="16200000">
              <a:off x="2292735" y="2151720"/>
              <a:ext cx="302535" cy="289777"/>
            </a:xfrm>
            <a:prstGeom prst="up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AD03E36-F39C-4AB6-9D5A-38B3EFD03E96}"/>
                </a:ext>
              </a:extLst>
            </p:cNvPr>
            <p:cNvSpPr/>
            <p:nvPr/>
          </p:nvSpPr>
          <p:spPr>
            <a:xfrm>
              <a:off x="10887030" y="2003657"/>
              <a:ext cx="402093" cy="311570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指令通道（下行）</a:t>
              </a:r>
            </a:p>
          </p:txBody>
        </p:sp>
        <p:sp>
          <p:nvSpPr>
            <p:cNvPr id="41" name="上箭头 104">
              <a:extLst>
                <a:ext uri="{FF2B5EF4-FFF2-40B4-BE49-F238E27FC236}">
                  <a16:creationId xmlns:a16="http://schemas.microsoft.com/office/drawing/2014/main" id="{DB8D0B0A-8EC1-4DCD-90F1-05FB24FC983E}"/>
                </a:ext>
              </a:extLst>
            </p:cNvPr>
            <p:cNvSpPr/>
            <p:nvPr/>
          </p:nvSpPr>
          <p:spPr>
            <a:xfrm rot="10800000">
              <a:off x="10974324" y="1562201"/>
              <a:ext cx="227504" cy="24866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D5D9272-C7DF-4666-B78D-44892D39A05C}"/>
                </a:ext>
              </a:extLst>
            </p:cNvPr>
            <p:cNvSpPr/>
            <p:nvPr/>
          </p:nvSpPr>
          <p:spPr>
            <a:xfrm>
              <a:off x="1544050" y="1039914"/>
              <a:ext cx="213547" cy="19581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办公网络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69AE042-2CB7-41DF-8E35-B39BBFFB9669}"/>
                </a:ext>
              </a:extLst>
            </p:cNvPr>
            <p:cNvSpPr/>
            <p:nvPr/>
          </p:nvSpPr>
          <p:spPr>
            <a:xfrm>
              <a:off x="1535021" y="3153425"/>
              <a:ext cx="222576" cy="19659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现场网络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29FE165-8ACD-4213-B82E-EA8CB73DC544}"/>
                </a:ext>
              </a:extLst>
            </p:cNvPr>
            <p:cNvSpPr/>
            <p:nvPr/>
          </p:nvSpPr>
          <p:spPr>
            <a:xfrm>
              <a:off x="661359" y="1039914"/>
              <a:ext cx="734908" cy="19570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管理层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C6A696C-20F4-4CAB-A367-5159DD6CBF42}"/>
                </a:ext>
              </a:extLst>
            </p:cNvPr>
            <p:cNvSpPr/>
            <p:nvPr/>
          </p:nvSpPr>
          <p:spPr>
            <a:xfrm>
              <a:off x="661359" y="3151501"/>
              <a:ext cx="734908" cy="19570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操作层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015249F-6757-4853-930B-89D8F148F4A4}"/>
                </a:ext>
              </a:extLst>
            </p:cNvPr>
            <p:cNvSpPr/>
            <p:nvPr/>
          </p:nvSpPr>
          <p:spPr>
            <a:xfrm>
              <a:off x="8706198" y="2074998"/>
              <a:ext cx="1247852" cy="5601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执行制造系统</a:t>
              </a:r>
            </a:p>
          </p:txBody>
        </p:sp>
        <p:sp>
          <p:nvSpPr>
            <p:cNvPr id="61" name="上箭头 105">
              <a:extLst>
                <a:ext uri="{FF2B5EF4-FFF2-40B4-BE49-F238E27FC236}">
                  <a16:creationId xmlns:a16="http://schemas.microsoft.com/office/drawing/2014/main" id="{6CA18805-6B34-4B7A-8E47-E155D43454F9}"/>
                </a:ext>
              </a:extLst>
            </p:cNvPr>
            <p:cNvSpPr/>
            <p:nvPr/>
          </p:nvSpPr>
          <p:spPr>
            <a:xfrm rot="16200000">
              <a:off x="10435304" y="2168346"/>
              <a:ext cx="325140" cy="31356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上箭头 105">
              <a:extLst>
                <a:ext uri="{FF2B5EF4-FFF2-40B4-BE49-F238E27FC236}">
                  <a16:creationId xmlns:a16="http://schemas.microsoft.com/office/drawing/2014/main" id="{32DB065D-9200-4AC1-A991-50653668B684}"/>
                </a:ext>
              </a:extLst>
            </p:cNvPr>
            <p:cNvSpPr/>
            <p:nvPr/>
          </p:nvSpPr>
          <p:spPr>
            <a:xfrm rot="16200000">
              <a:off x="10427276" y="3549176"/>
              <a:ext cx="325140" cy="31356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8EDBA811-8EA6-4FD0-B34E-200B8396CAC9}"/>
                </a:ext>
              </a:extLst>
            </p:cNvPr>
            <p:cNvGrpSpPr/>
            <p:nvPr/>
          </p:nvGrpSpPr>
          <p:grpSpPr>
            <a:xfrm>
              <a:off x="9038263" y="1361416"/>
              <a:ext cx="810117" cy="2588741"/>
              <a:chOff x="6817" y="4125"/>
              <a:chExt cx="433" cy="1206"/>
            </a:xfrm>
            <a:solidFill>
              <a:srgbClr val="00B050"/>
            </a:solidFill>
          </p:grpSpPr>
          <p:sp>
            <p:nvSpPr>
              <p:cNvPr id="64" name="上下箭头 39">
                <a:extLst>
                  <a:ext uri="{FF2B5EF4-FFF2-40B4-BE49-F238E27FC236}">
                    <a16:creationId xmlns:a16="http://schemas.microsoft.com/office/drawing/2014/main" id="{B15145FD-2160-4A11-A85F-D9CE8D7529FD}"/>
                  </a:ext>
                </a:extLst>
              </p:cNvPr>
              <p:cNvSpPr/>
              <p:nvPr/>
            </p:nvSpPr>
            <p:spPr>
              <a:xfrm>
                <a:off x="6817" y="4952"/>
                <a:ext cx="312" cy="379"/>
              </a:xfrm>
              <a:prstGeom prst="up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48C2994F-771D-4F00-A2D0-FDB49BB2214C}"/>
                  </a:ext>
                </a:extLst>
              </p:cNvPr>
              <p:cNvSpPr txBox="1"/>
              <p:nvPr/>
            </p:nvSpPr>
            <p:spPr>
              <a:xfrm>
                <a:off x="6886" y="5005"/>
                <a:ext cx="171" cy="22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ctr">
                  <a:defRPr sz="1400"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对接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CDE2631B-D0FD-4400-84B9-9ADBA3B9DEEA}"/>
                  </a:ext>
                </a:extLst>
              </p:cNvPr>
              <p:cNvSpPr txBox="1"/>
              <p:nvPr/>
            </p:nvSpPr>
            <p:spPr>
              <a:xfrm>
                <a:off x="7079" y="4125"/>
                <a:ext cx="171" cy="22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ctr">
                  <a:defRPr sz="1400"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下发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E89A3962-AC25-463C-A5AA-07C1161ABE6B}"/>
                </a:ext>
              </a:extLst>
            </p:cNvPr>
            <p:cNvSpPr/>
            <p:nvPr/>
          </p:nvSpPr>
          <p:spPr>
            <a:xfrm>
              <a:off x="2759971" y="2413077"/>
              <a:ext cx="1027833" cy="304368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设备管理</a:t>
              </a: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0FACAAE-DAF6-41E5-B932-B9633603B30E}"/>
                </a:ext>
              </a:extLst>
            </p:cNvPr>
            <p:cNvSpPr/>
            <p:nvPr/>
          </p:nvSpPr>
          <p:spPr>
            <a:xfrm>
              <a:off x="5166772" y="2423896"/>
              <a:ext cx="1032749" cy="295094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保养管理</a:t>
              </a: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46942BBC-6473-4153-A5A8-B23B6EE359CD}"/>
                </a:ext>
              </a:extLst>
            </p:cNvPr>
            <p:cNvSpPr/>
            <p:nvPr/>
          </p:nvSpPr>
          <p:spPr>
            <a:xfrm>
              <a:off x="6379356" y="2417714"/>
              <a:ext cx="1032749" cy="295094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刀具管理</a:t>
              </a: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C130049E-57F4-47BB-A040-885D1C72E68F}"/>
                </a:ext>
              </a:extLst>
            </p:cNvPr>
            <p:cNvSpPr/>
            <p:nvPr/>
          </p:nvSpPr>
          <p:spPr>
            <a:xfrm>
              <a:off x="2632840" y="4130035"/>
              <a:ext cx="7663252" cy="964318"/>
            </a:xfrm>
            <a:prstGeom prst="rect">
              <a:avLst/>
            </a:prstGeom>
            <a:solidFill>
              <a:srgbClr val="2796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9025A893-1FB0-4703-AD20-C2760366A7EE}"/>
                </a:ext>
              </a:extLst>
            </p:cNvPr>
            <p:cNvSpPr/>
            <p:nvPr/>
          </p:nvSpPr>
          <p:spPr>
            <a:xfrm>
              <a:off x="8706198" y="4332116"/>
              <a:ext cx="1247852" cy="5601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填报</a:t>
              </a:r>
              <a:r>
                <a:rPr lang="en-US" altLang="zh-CN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采集</a:t>
              </a:r>
              <a:r>
                <a:rPr lang="en-US" altLang="zh-CN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079FF1D2-5950-4AD0-AAED-7618316E4499}"/>
                </a:ext>
              </a:extLst>
            </p:cNvPr>
            <p:cNvSpPr/>
            <p:nvPr/>
          </p:nvSpPr>
          <p:spPr>
            <a:xfrm>
              <a:off x="2728652" y="4332116"/>
              <a:ext cx="1027833" cy="304368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CNC</a:t>
              </a:r>
              <a:endParaRPr lang="zh-CN" altLang="en-US" sz="105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97EDCBB-9C32-4669-BE21-82DD677A52BA}"/>
                </a:ext>
              </a:extLst>
            </p:cNvPr>
            <p:cNvSpPr/>
            <p:nvPr/>
          </p:nvSpPr>
          <p:spPr>
            <a:xfrm>
              <a:off x="5146849" y="4332116"/>
              <a:ext cx="1027833" cy="304368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solidFill>
                    <a:srgbClr val="30303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X-RAY</a:t>
              </a:r>
              <a:endParaRPr lang="zh-CN" altLang="en-US" sz="10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7CA5054A-4037-4D14-8EAF-5E3BCA3A0509}"/>
                </a:ext>
              </a:extLst>
            </p:cNvPr>
            <p:cNvSpPr/>
            <p:nvPr/>
          </p:nvSpPr>
          <p:spPr>
            <a:xfrm>
              <a:off x="3920810" y="4332116"/>
              <a:ext cx="1027833" cy="304368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涂装线</a:t>
              </a: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3EBA1FFE-ECC2-48C4-AB42-CD1EBD517228}"/>
                </a:ext>
              </a:extLst>
            </p:cNvPr>
            <p:cNvSpPr/>
            <p:nvPr/>
          </p:nvSpPr>
          <p:spPr>
            <a:xfrm>
              <a:off x="6307058" y="4332116"/>
              <a:ext cx="1027833" cy="304368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solidFill>
                    <a:srgbClr val="30303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He Leak Insp</a:t>
              </a:r>
              <a:endParaRPr lang="zh-CN" altLang="en-US" sz="10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上箭头 104">
              <a:extLst>
                <a:ext uri="{FF2B5EF4-FFF2-40B4-BE49-F238E27FC236}">
                  <a16:creationId xmlns:a16="http://schemas.microsoft.com/office/drawing/2014/main" id="{CDC268AF-BE6A-47E7-B089-C9AB42420D1F}"/>
                </a:ext>
              </a:extLst>
            </p:cNvPr>
            <p:cNvSpPr/>
            <p:nvPr/>
          </p:nvSpPr>
          <p:spPr>
            <a:xfrm rot="10800000">
              <a:off x="9259778" y="1506227"/>
              <a:ext cx="227504" cy="24866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59D13048-7177-4699-AF5D-4B308EFC802A}"/>
              </a:ext>
            </a:extLst>
          </p:cNvPr>
          <p:cNvSpPr/>
          <p:nvPr/>
        </p:nvSpPr>
        <p:spPr>
          <a:xfrm>
            <a:off x="7733528" y="4936765"/>
            <a:ext cx="1127657" cy="366407"/>
          </a:xfrm>
          <a:prstGeom prst="rect">
            <a:avLst/>
          </a:prstGeom>
          <a:solidFill>
            <a:srgbClr val="FFC00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endParaRPr lang="zh-CN" altLang="en-US" sz="10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B9F2C09-7994-4139-A8C2-6404F2B864BC}"/>
              </a:ext>
            </a:extLst>
          </p:cNvPr>
          <p:cNvSpPr/>
          <p:nvPr/>
        </p:nvSpPr>
        <p:spPr>
          <a:xfrm>
            <a:off x="7791575" y="2161973"/>
            <a:ext cx="1133050" cy="355242"/>
          </a:xfrm>
          <a:prstGeom prst="rect">
            <a:avLst/>
          </a:prstGeom>
          <a:solidFill>
            <a:srgbClr val="FFC00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工位管理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AF76C28-CB3E-4260-9ADC-4349B6CB8541}"/>
              </a:ext>
            </a:extLst>
          </p:cNvPr>
          <p:cNvSpPr/>
          <p:nvPr/>
        </p:nvSpPr>
        <p:spPr>
          <a:xfrm>
            <a:off x="7791575" y="2647709"/>
            <a:ext cx="1133050" cy="355242"/>
          </a:xfrm>
          <a:prstGeom prst="rect">
            <a:avLst/>
          </a:prstGeom>
          <a:solidFill>
            <a:srgbClr val="FFC00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事件管理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685A0DD-C126-4A44-A10C-69FBBFE99169}"/>
              </a:ext>
            </a:extLst>
          </p:cNvPr>
          <p:cNvSpPr txBox="1"/>
          <p:nvPr/>
        </p:nvSpPr>
        <p:spPr>
          <a:xfrm>
            <a:off x="461577" y="87696"/>
            <a:ext cx="1862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621D133-0D89-4234-9119-818B095813AC}"/>
              </a:ext>
            </a:extLst>
          </p:cNvPr>
          <p:cNvSpPr/>
          <p:nvPr/>
        </p:nvSpPr>
        <p:spPr>
          <a:xfrm>
            <a:off x="3156962" y="5395369"/>
            <a:ext cx="1127657" cy="366407"/>
          </a:xfrm>
          <a:prstGeom prst="rect">
            <a:avLst/>
          </a:prstGeom>
          <a:solidFill>
            <a:srgbClr val="FFC00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动平衡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EDC7B06-773F-4432-9375-1218890D88A6}"/>
              </a:ext>
            </a:extLst>
          </p:cNvPr>
          <p:cNvSpPr/>
          <p:nvPr/>
        </p:nvSpPr>
        <p:spPr>
          <a:xfrm>
            <a:off x="4661451" y="5395368"/>
            <a:ext cx="1127657" cy="366407"/>
          </a:xfrm>
          <a:prstGeom prst="rect">
            <a:avLst/>
          </a:prstGeom>
          <a:solidFill>
            <a:srgbClr val="FFC00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热处理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36EA697-BF6C-4AF8-913D-55F8A1367EBD}"/>
              </a:ext>
            </a:extLst>
          </p:cNvPr>
          <p:cNvSpPr/>
          <p:nvPr/>
        </p:nvSpPr>
        <p:spPr>
          <a:xfrm>
            <a:off x="6144911" y="5395367"/>
            <a:ext cx="1127657" cy="366407"/>
          </a:xfrm>
          <a:prstGeom prst="rect">
            <a:avLst/>
          </a:prstGeom>
          <a:solidFill>
            <a:srgbClr val="FFC00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抛丸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6745339-29B3-4FA5-AFB8-9F5D5F68312E}"/>
              </a:ext>
            </a:extLst>
          </p:cNvPr>
          <p:cNvSpPr/>
          <p:nvPr/>
        </p:nvSpPr>
        <p:spPr>
          <a:xfrm>
            <a:off x="7539337" y="5395366"/>
            <a:ext cx="1127657" cy="366407"/>
          </a:xfrm>
          <a:prstGeom prst="rect">
            <a:avLst/>
          </a:prstGeom>
          <a:solidFill>
            <a:srgbClr val="FFC00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刀具</a:t>
            </a:r>
          </a:p>
        </p:txBody>
      </p:sp>
    </p:spTree>
    <p:extLst>
      <p:ext uri="{BB962C8B-B14F-4D97-AF65-F5344CB8AC3E}">
        <p14:creationId xmlns:p14="http://schemas.microsoft.com/office/powerpoint/2010/main" val="359579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>
            <a:extLst>
              <a:ext uri="{FF2B5EF4-FFF2-40B4-BE49-F238E27FC236}">
                <a16:creationId xmlns:a16="http://schemas.microsoft.com/office/drawing/2014/main" id="{E685A0DD-C126-4A44-A10C-69FBBFE99169}"/>
              </a:ext>
            </a:extLst>
          </p:cNvPr>
          <p:cNvSpPr txBox="1"/>
          <p:nvPr/>
        </p:nvSpPr>
        <p:spPr>
          <a:xfrm>
            <a:off x="461577" y="87696"/>
            <a:ext cx="1862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设备管理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39E813A5-1617-4721-BC03-6943CDFF8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59" y="959928"/>
            <a:ext cx="7573505" cy="5135459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E4627D0D-8C86-44AD-AE18-412F4F2C3896}"/>
              </a:ext>
            </a:extLst>
          </p:cNvPr>
          <p:cNvSpPr/>
          <p:nvPr/>
        </p:nvSpPr>
        <p:spPr>
          <a:xfrm>
            <a:off x="8333869" y="1020568"/>
            <a:ext cx="2994652" cy="5140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TPM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搭建完善的维保体系。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设备集中统一管理、维保实时监测、及时报修，计划性保养；提供设备点检、维保指标分析、可视化、设备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经验库管理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等功能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MDC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设备状态实时获取。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实时机床运行状态监控：开关机、加工、维修，空闲等状态的监控。实时了解机床的实际状态，获得机床加工参数及故障信息，为车间合理安排生产，改善生产效率提供实时数据支持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DNC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程序传输智能化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NC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程序集中管理流程化、规范化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系统集成，实现任务推送，程序自动下发。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减少数控设备准备时间，自动的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NC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程序传输功能，提高数控设备的有效利用率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数据分析多样化。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设备状态的远程监测采集，实现数控设备利用效率统计、分析、测评，自动计算，以丰富的表现形式展示统计图表，生成报告，将结果提供相关部门或管理使用，减少设备等待和停机时间，提高生产效率，降低生产成本。</a:t>
            </a:r>
          </a:p>
        </p:txBody>
      </p:sp>
    </p:spTree>
    <p:extLst>
      <p:ext uri="{BB962C8B-B14F-4D97-AF65-F5344CB8AC3E}">
        <p14:creationId xmlns:p14="http://schemas.microsoft.com/office/powerpoint/2010/main" val="153570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>
            <a:extLst>
              <a:ext uri="{FF2B5EF4-FFF2-40B4-BE49-F238E27FC236}">
                <a16:creationId xmlns:a16="http://schemas.microsoft.com/office/drawing/2014/main" id="{E685A0DD-C126-4A44-A10C-69FBBFE99169}"/>
              </a:ext>
            </a:extLst>
          </p:cNvPr>
          <p:cNvSpPr txBox="1"/>
          <p:nvPr/>
        </p:nvSpPr>
        <p:spPr>
          <a:xfrm>
            <a:off x="461577" y="87696"/>
            <a:ext cx="1862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设备管理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8299C6-5E16-4AD2-94F3-703BE3797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875" y="3138882"/>
            <a:ext cx="6291811" cy="32669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FCB502-DCA4-423B-8D05-143867E3A86D}"/>
              </a:ext>
            </a:extLst>
          </p:cNvPr>
          <p:cNvSpPr txBox="1"/>
          <p:nvPr/>
        </p:nvSpPr>
        <p:spPr>
          <a:xfrm>
            <a:off x="7008381" y="1442975"/>
            <a:ext cx="477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设备运行切片图（日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季度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年）：待料时长，加工时长，保养时长，维修时长，空闲时长等；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9BD832-3F80-43AF-9EC1-7401E70A422C}"/>
              </a:ext>
            </a:extLst>
          </p:cNvPr>
          <p:cNvSpPr txBox="1"/>
          <p:nvPr/>
        </p:nvSpPr>
        <p:spPr>
          <a:xfrm>
            <a:off x="751202" y="4772332"/>
            <a:ext cx="4514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设备运行效率分析：开机率，利用率，点检完成率，保养完成率，</a:t>
            </a:r>
            <a:r>
              <a:rPr lang="zh-CN" altLang="zh-CN" sz="1600" dirty="0">
                <a:ea typeface="微软雅黑" panose="020B0503020204020204" pitchFamily="34" charset="-122"/>
                <a:cs typeface="Times New Roman" panose="02020603050405020304" pitchFamily="18" charset="0"/>
              </a:rPr>
              <a:t>设备综合效率</a:t>
            </a:r>
            <a:r>
              <a:rPr lang="en-US" altLang="zh-CN" sz="1600" dirty="0">
                <a:ea typeface="微软雅黑" panose="020B0503020204020204" pitchFamily="34" charset="-122"/>
                <a:cs typeface="Times New Roman" panose="02020603050405020304" pitchFamily="18" charset="0"/>
              </a:rPr>
              <a:t>OEE</a:t>
            </a:r>
            <a:r>
              <a:rPr lang="zh-CN" altLang="zh-CN" sz="1600" dirty="0">
                <a:ea typeface="微软雅黑" panose="020B0503020204020204" pitchFamily="34" charset="-122"/>
                <a:cs typeface="Times New Roman" panose="02020603050405020304" pitchFamily="18" charset="0"/>
              </a:rPr>
              <a:t>监控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等；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D19F13-53A2-4765-85A3-82BEE4639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76" y="809273"/>
            <a:ext cx="6518405" cy="33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02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>
            <a:extLst>
              <a:ext uri="{FF2B5EF4-FFF2-40B4-BE49-F238E27FC236}">
                <a16:creationId xmlns:a16="http://schemas.microsoft.com/office/drawing/2014/main" id="{E685A0DD-C126-4A44-A10C-69FBBFE99169}"/>
              </a:ext>
            </a:extLst>
          </p:cNvPr>
          <p:cNvSpPr txBox="1"/>
          <p:nvPr/>
        </p:nvSpPr>
        <p:spPr>
          <a:xfrm>
            <a:off x="461577" y="87696"/>
            <a:ext cx="1862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刀具管理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F2B87D-9368-425C-AC6C-47C8FB8A7E83}"/>
              </a:ext>
            </a:extLst>
          </p:cNvPr>
          <p:cNvSpPr txBox="1"/>
          <p:nvPr/>
        </p:nvSpPr>
        <p:spPr>
          <a:xfrm>
            <a:off x="8676332" y="3838224"/>
            <a:ext cx="210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刀具消耗分析报告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964D0C-AD59-4DAB-817C-725D3A22E1D3}"/>
              </a:ext>
            </a:extLst>
          </p:cNvPr>
          <p:cNvSpPr txBox="1"/>
          <p:nvPr/>
        </p:nvSpPr>
        <p:spPr>
          <a:xfrm>
            <a:off x="8503010" y="1090748"/>
            <a:ext cx="210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刀具寿命监控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4F7B221-F53A-4D49-B99C-17CECA02BD8A}"/>
              </a:ext>
            </a:extLst>
          </p:cNvPr>
          <p:cNvCxnSpPr>
            <a:cxnSpLocks/>
          </p:cNvCxnSpPr>
          <p:nvPr/>
        </p:nvCxnSpPr>
        <p:spPr>
          <a:xfrm flipV="1">
            <a:off x="5520581" y="3990004"/>
            <a:ext cx="5857752" cy="32886"/>
          </a:xfrm>
          <a:prstGeom prst="line">
            <a:avLst/>
          </a:prstGeom>
          <a:ln w="127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318D1FE-EE2C-4E59-9490-22C776E7303C}"/>
              </a:ext>
            </a:extLst>
          </p:cNvPr>
          <p:cNvCxnSpPr>
            <a:cxnSpLocks/>
          </p:cNvCxnSpPr>
          <p:nvPr/>
        </p:nvCxnSpPr>
        <p:spPr>
          <a:xfrm>
            <a:off x="8494387" y="2062408"/>
            <a:ext cx="0" cy="3813649"/>
          </a:xfrm>
          <a:prstGeom prst="line">
            <a:avLst/>
          </a:prstGeom>
          <a:ln w="127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B4811B71-6468-4DAE-B8EC-4C71349DF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937" y="1489894"/>
            <a:ext cx="3476227" cy="22856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564982-6C83-4BC3-A6DA-3548380C4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937" y="4207556"/>
            <a:ext cx="3527719" cy="22225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F21220-7223-464A-B191-F863DB8A6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76" y="942721"/>
            <a:ext cx="7150462" cy="566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19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>
            <a:extLst>
              <a:ext uri="{FF2B5EF4-FFF2-40B4-BE49-F238E27FC236}">
                <a16:creationId xmlns:a16="http://schemas.microsoft.com/office/drawing/2014/main" id="{E685A0DD-C126-4A44-A10C-69FBBFE99169}"/>
              </a:ext>
            </a:extLst>
          </p:cNvPr>
          <p:cNvSpPr txBox="1"/>
          <p:nvPr/>
        </p:nvSpPr>
        <p:spPr>
          <a:xfrm>
            <a:off x="461577" y="87696"/>
            <a:ext cx="1862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事件管理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4F7B221-F53A-4D49-B99C-17CECA02BD8A}"/>
              </a:ext>
            </a:extLst>
          </p:cNvPr>
          <p:cNvCxnSpPr>
            <a:cxnSpLocks/>
          </p:cNvCxnSpPr>
          <p:nvPr/>
        </p:nvCxnSpPr>
        <p:spPr>
          <a:xfrm flipV="1">
            <a:off x="5365460" y="3981839"/>
            <a:ext cx="5857752" cy="32886"/>
          </a:xfrm>
          <a:prstGeom prst="line">
            <a:avLst/>
          </a:prstGeom>
          <a:ln w="127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94840B4C-1BE7-4B15-8847-F85BF74F822B}"/>
              </a:ext>
            </a:extLst>
          </p:cNvPr>
          <p:cNvSpPr txBox="1">
            <a:spLocks/>
          </p:cNvSpPr>
          <p:nvPr/>
        </p:nvSpPr>
        <p:spPr>
          <a:xfrm>
            <a:off x="11069690" y="6347028"/>
            <a:ext cx="540969" cy="381787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737DCC-7AA7-4AF1-A0E2-C4D67A12BD7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C70F551-D286-4AF3-AD56-124940192DA3}"/>
              </a:ext>
            </a:extLst>
          </p:cNvPr>
          <p:cNvSpPr/>
          <p:nvPr/>
        </p:nvSpPr>
        <p:spPr>
          <a:xfrm>
            <a:off x="781483" y="901022"/>
            <a:ext cx="5004857" cy="1733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事件流系统</a:t>
            </a:r>
            <a:endParaRPr lang="en-US" altLang="zh-CN" sz="133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是一个面向制造业生产现场</a:t>
            </a:r>
            <a:r>
              <a:rPr lang="en-US" altLang="zh-CN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快速联络生产、物料、维修、质量门等部门以满足生产线需求</a:t>
            </a:r>
            <a:r>
              <a:rPr lang="en-US" altLang="zh-CN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实时掌控和管理生产线异常的系统</a:t>
            </a:r>
            <a:endParaRPr lang="en-US" altLang="zh-CN" sz="13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buFont typeface="Arial" panose="020B0604020202090204" pitchFamily="34" charset="0"/>
              <a:buChar char="•"/>
            </a:pPr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生产要素（</a:t>
            </a:r>
            <a:r>
              <a:rPr lang="zh-CN" altLang="en-US" sz="1333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物料</a:t>
            </a:r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333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设备、质量、刀具，产能，计划</a:t>
            </a:r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等）管理</a:t>
            </a:r>
          </a:p>
          <a:p>
            <a:pPr marL="380990" indent="-380990">
              <a:buFont typeface="Arial" panose="020B0604020202090204" pitchFamily="34" charset="0"/>
              <a:buChar char="•"/>
            </a:pPr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重要生产指标的实时监控</a:t>
            </a:r>
          </a:p>
          <a:p>
            <a:pPr marL="380990" indent="-380990">
              <a:buFont typeface="Arial" panose="020B0604020202090204" pitchFamily="34" charset="0"/>
              <a:buChar char="•"/>
            </a:pPr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质量事件、设备维保等管理</a:t>
            </a:r>
          </a:p>
          <a:p>
            <a:pPr marL="380990" indent="-380990">
              <a:buFont typeface="Arial" panose="020B0604020202090204" pitchFamily="34" charset="0"/>
              <a:buChar char="•"/>
            </a:pPr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事件数据的分析</a:t>
            </a:r>
          </a:p>
          <a:p>
            <a:pPr marL="380990" indent="-380990">
              <a:buFont typeface="Arial" panose="020B0604020202090204" pitchFamily="34" charset="0"/>
              <a:buChar char="•"/>
            </a:pPr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解决方案知识库利用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515C457-5894-474D-99B1-6FC39564F761}"/>
              </a:ext>
            </a:extLst>
          </p:cNvPr>
          <p:cNvSpPr/>
          <p:nvPr/>
        </p:nvSpPr>
        <p:spPr>
          <a:xfrm>
            <a:off x="6366411" y="3842357"/>
            <a:ext cx="5004859" cy="234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实现的价值</a:t>
            </a:r>
            <a:endParaRPr lang="en-US" altLang="zh-CN" sz="133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594" indent="-228594">
              <a:buFont typeface="Arial" panose="020B0604020202090204" pitchFamily="34" charset="0"/>
              <a:buChar char="•"/>
            </a:pPr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加快企业数字化进程，提高企业科技含量，提升企业形象</a:t>
            </a:r>
          </a:p>
          <a:p>
            <a:pPr marL="228594" indent="-228594">
              <a:buFont typeface="Arial" panose="020B0604020202090204" pitchFamily="34" charset="0"/>
              <a:buChar char="•"/>
            </a:pPr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提高各职能部门人员发现问题、解决问题的效率，从而提高生产效率</a:t>
            </a:r>
          </a:p>
          <a:p>
            <a:pPr marL="228594" indent="-228594">
              <a:buFont typeface="Arial" panose="020B0604020202090204" pitchFamily="34" charset="0"/>
              <a:buChar char="•"/>
            </a:pPr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智能电子看板能让相关负责人实时了解生产异常</a:t>
            </a:r>
          </a:p>
          <a:p>
            <a:pPr marL="228594" indent="-228594">
              <a:buFont typeface="Arial" panose="020B0604020202090204" pitchFamily="34" charset="0"/>
              <a:buChar char="•"/>
            </a:pPr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系统将异常信息以多种方式发送给不同员工：电子看板、电子邮件、短信、系统性分析数据</a:t>
            </a:r>
          </a:p>
          <a:p>
            <a:pPr marL="228594" indent="-228594">
              <a:buFont typeface="Arial" panose="020B0604020202090204" pitchFamily="34" charset="0"/>
              <a:buChar char="•"/>
            </a:pPr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系统自动记录异常触发时间，触发次数，给管理者提供生产管理状态数据</a:t>
            </a:r>
          </a:p>
          <a:p>
            <a:pPr marL="228594" indent="-228594">
              <a:buFont typeface="Arial" panose="020B0604020202090204" pitchFamily="34" charset="0"/>
              <a:buChar char="•"/>
            </a:pPr>
            <a:r>
              <a:rPr lang="zh-CN" altLang="en-US" sz="13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系统记录异常发生的时间、原因、响应速度等，由于历史记录查询和分析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54975BE-E310-42B6-8992-12D8917E8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286" y="836494"/>
            <a:ext cx="5116984" cy="289722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2A22A76-27CB-40AD-883A-FD54B1453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" y="3028114"/>
            <a:ext cx="5104589" cy="319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5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7BF2C43-FF99-46FE-9469-2AEFEC85B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613" y="768149"/>
            <a:ext cx="8514772" cy="58514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9B845D-2AD9-4D51-884A-A4E6C6DB4F08}"/>
              </a:ext>
            </a:extLst>
          </p:cNvPr>
          <p:cNvSpPr txBox="1"/>
          <p:nvPr/>
        </p:nvSpPr>
        <p:spPr>
          <a:xfrm>
            <a:off x="302079" y="244929"/>
            <a:ext cx="305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系统流程</a:t>
            </a:r>
          </a:p>
        </p:txBody>
      </p:sp>
    </p:spTree>
    <p:extLst>
      <p:ext uri="{BB962C8B-B14F-4D97-AF65-F5344CB8AC3E}">
        <p14:creationId xmlns:p14="http://schemas.microsoft.com/office/powerpoint/2010/main" val="1865650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C9B845D-2AD9-4D51-884A-A4E6C6DB4F08}"/>
              </a:ext>
            </a:extLst>
          </p:cNvPr>
          <p:cNvSpPr txBox="1"/>
          <p:nvPr/>
        </p:nvSpPr>
        <p:spPr>
          <a:xfrm>
            <a:off x="302079" y="244929"/>
            <a:ext cx="305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114ADD-7925-42E8-A367-B3EB6EC65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16" y="1060581"/>
            <a:ext cx="10380817" cy="52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6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C9B845D-2AD9-4D51-884A-A4E6C6DB4F08}"/>
              </a:ext>
            </a:extLst>
          </p:cNvPr>
          <p:cNvSpPr txBox="1"/>
          <p:nvPr/>
        </p:nvSpPr>
        <p:spPr>
          <a:xfrm>
            <a:off x="302079" y="244929"/>
            <a:ext cx="305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系统案例</a:t>
            </a:r>
          </a:p>
        </p:txBody>
      </p:sp>
      <p:pic>
        <p:nvPicPr>
          <p:cNvPr id="5" name="图片 4" descr="C:\Users\Administrator\Desktop\新建文件夹 (3)\新建文件夹\mes1.pngmes1">
            <a:extLst>
              <a:ext uri="{FF2B5EF4-FFF2-40B4-BE49-F238E27FC236}">
                <a16:creationId xmlns:a16="http://schemas.microsoft.com/office/drawing/2014/main" id="{526B6643-F9B4-4E35-9918-4037DF250A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" r="8"/>
          <a:stretch>
            <a:fillRect/>
          </a:stretch>
        </p:blipFill>
        <p:spPr>
          <a:xfrm>
            <a:off x="163195" y="1151737"/>
            <a:ext cx="5939705" cy="3495600"/>
          </a:xfrm>
          <a:prstGeom prst="rect">
            <a:avLst/>
          </a:prstGeom>
        </p:spPr>
      </p:pic>
      <p:pic>
        <p:nvPicPr>
          <p:cNvPr id="7" name="图片 6" descr="C:\Users\Administrator\Desktop\新建文件夹 (3)\新建文件夹\mes2.pngmes2">
            <a:extLst>
              <a:ext uri="{FF2B5EF4-FFF2-40B4-BE49-F238E27FC236}">
                <a16:creationId xmlns:a16="http://schemas.microsoft.com/office/drawing/2014/main" id="{92224BC2-31C5-45F7-BCB3-E8C9EC1FE0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" r="9"/>
          <a:stretch>
            <a:fillRect/>
          </a:stretch>
        </p:blipFill>
        <p:spPr>
          <a:xfrm>
            <a:off x="6102985" y="1161187"/>
            <a:ext cx="5940605" cy="3495600"/>
          </a:xfrm>
          <a:prstGeom prst="rect">
            <a:avLst/>
          </a:prstGeom>
        </p:spPr>
      </p:pic>
      <p:pic>
        <p:nvPicPr>
          <p:cNvPr id="8" name="图片 7" descr="C:\Users\Administrator\Desktop\新建文件夹 (3)\新建文件夹\mes3.pngmes3">
            <a:extLst>
              <a:ext uri="{FF2B5EF4-FFF2-40B4-BE49-F238E27FC236}">
                <a16:creationId xmlns:a16="http://schemas.microsoft.com/office/drawing/2014/main" id="{490BF376-3E37-44E6-8CC3-8A645AA022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" r="9"/>
          <a:stretch>
            <a:fillRect/>
          </a:stretch>
        </p:blipFill>
        <p:spPr>
          <a:xfrm>
            <a:off x="1181535" y="4530540"/>
            <a:ext cx="3248371" cy="1911600"/>
          </a:xfrm>
          <a:prstGeom prst="rect">
            <a:avLst/>
          </a:prstGeom>
        </p:spPr>
      </p:pic>
      <p:pic>
        <p:nvPicPr>
          <p:cNvPr id="9" name="图片 8" descr="C:\Users\Administrator\Desktop\新建文件夹 (3)\新建文件夹\mes4.pngmes4">
            <a:extLst>
              <a:ext uri="{FF2B5EF4-FFF2-40B4-BE49-F238E27FC236}">
                <a16:creationId xmlns:a16="http://schemas.microsoft.com/office/drawing/2014/main" id="{FB2C5CB1-6D80-4584-88F1-ED77F72F96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" r="9"/>
          <a:stretch>
            <a:fillRect/>
          </a:stretch>
        </p:blipFill>
        <p:spPr>
          <a:xfrm>
            <a:off x="7154639" y="4586211"/>
            <a:ext cx="3248371" cy="1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08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C9B845D-2AD9-4D51-884A-A4E6C6DB4F08}"/>
              </a:ext>
            </a:extLst>
          </p:cNvPr>
          <p:cNvSpPr txBox="1"/>
          <p:nvPr/>
        </p:nvSpPr>
        <p:spPr>
          <a:xfrm>
            <a:off x="302079" y="244929"/>
            <a:ext cx="305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系统案例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58477A-3B59-4539-873E-D672DAF91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798" y="1029954"/>
            <a:ext cx="2770731" cy="49216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75555A-B85D-42B9-8289-25AA30713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479" y="1029954"/>
            <a:ext cx="2319600" cy="53066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162356-5013-4947-A83C-F5681698A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739" y="1029954"/>
            <a:ext cx="2319600" cy="53066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7BAC58-AE09-4D8A-BDBF-682ED30F0C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1" y="1029954"/>
            <a:ext cx="2684630" cy="51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49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2952128-B7B8-4D63-85BD-9A36FE0B9100}"/>
              </a:ext>
            </a:extLst>
          </p:cNvPr>
          <p:cNvSpPr/>
          <p:nvPr/>
        </p:nvSpPr>
        <p:spPr>
          <a:xfrm>
            <a:off x="11077575" y="548680"/>
            <a:ext cx="1114425" cy="5760640"/>
          </a:xfrm>
          <a:prstGeom prst="rect">
            <a:avLst/>
          </a:prstGeom>
          <a:blipFill>
            <a:blip r:embed="rId2"/>
            <a:srcRect/>
            <a:stretch>
              <a:fillRect l="-515865" r="-1594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6F1930-DEDA-4D4A-B44B-2F3A59D8573C}"/>
              </a:ext>
            </a:extLst>
          </p:cNvPr>
          <p:cNvSpPr/>
          <p:nvPr/>
        </p:nvSpPr>
        <p:spPr>
          <a:xfrm>
            <a:off x="0" y="548680"/>
            <a:ext cx="3503712" cy="57606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CC1E2D-8C38-4476-A073-25319906EEF2}"/>
              </a:ext>
            </a:extLst>
          </p:cNvPr>
          <p:cNvSpPr txBox="1"/>
          <p:nvPr/>
        </p:nvSpPr>
        <p:spPr>
          <a:xfrm>
            <a:off x="1043970" y="853863"/>
            <a:ext cx="1415772" cy="31683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一期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4978201-BC63-47C2-8A88-72466BDD13E8}"/>
              </a:ext>
            </a:extLst>
          </p:cNvPr>
          <p:cNvCxnSpPr>
            <a:cxnSpLocks/>
          </p:cNvCxnSpPr>
          <p:nvPr/>
        </p:nvCxnSpPr>
        <p:spPr>
          <a:xfrm flipV="1">
            <a:off x="942169" y="2924944"/>
            <a:ext cx="1571258" cy="50405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4B30F57-D22F-46DE-9682-6D9524FD2947}"/>
              </a:ext>
            </a:extLst>
          </p:cNvPr>
          <p:cNvSpPr txBox="1"/>
          <p:nvPr/>
        </p:nvSpPr>
        <p:spPr>
          <a:xfrm>
            <a:off x="1320969" y="3437576"/>
            <a:ext cx="861774" cy="31683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CATALOG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C9B6A21-F4A3-4EF2-A57C-90E6825E2965}"/>
              </a:ext>
            </a:extLst>
          </p:cNvPr>
          <p:cNvSpPr/>
          <p:nvPr/>
        </p:nvSpPr>
        <p:spPr>
          <a:xfrm>
            <a:off x="4012143" y="548680"/>
            <a:ext cx="237388" cy="914659"/>
          </a:xfrm>
          <a:prstGeom prst="roundRect">
            <a:avLst>
              <a:gd name="adj" fmla="val 23494"/>
            </a:avLst>
          </a:prstGeom>
          <a:solidFill>
            <a:srgbClr val="6E9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E8126FA-C1F5-4EAB-AF91-98FFA02E6A1A}"/>
              </a:ext>
            </a:extLst>
          </p:cNvPr>
          <p:cNvSpPr/>
          <p:nvPr/>
        </p:nvSpPr>
        <p:spPr>
          <a:xfrm>
            <a:off x="4003058" y="2029262"/>
            <a:ext cx="237389" cy="914659"/>
          </a:xfrm>
          <a:prstGeom prst="roundRect">
            <a:avLst>
              <a:gd name="adj" fmla="val 23494"/>
            </a:avLst>
          </a:prstGeom>
          <a:solidFill>
            <a:srgbClr val="6E9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E9FCD7A-30A8-4BB6-8394-EBE69D830167}"/>
              </a:ext>
            </a:extLst>
          </p:cNvPr>
          <p:cNvSpPr/>
          <p:nvPr/>
        </p:nvSpPr>
        <p:spPr>
          <a:xfrm>
            <a:off x="4012480" y="3704057"/>
            <a:ext cx="232678" cy="914659"/>
          </a:xfrm>
          <a:prstGeom prst="roundRect">
            <a:avLst>
              <a:gd name="adj" fmla="val 23494"/>
            </a:avLst>
          </a:prstGeom>
          <a:solidFill>
            <a:srgbClr val="6E9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929DDA5-C67D-41DB-93C8-B4B077A78541}"/>
              </a:ext>
            </a:extLst>
          </p:cNvPr>
          <p:cNvSpPr/>
          <p:nvPr/>
        </p:nvSpPr>
        <p:spPr>
          <a:xfrm>
            <a:off x="4007768" y="5249845"/>
            <a:ext cx="232679" cy="914659"/>
          </a:xfrm>
          <a:prstGeom prst="roundRect">
            <a:avLst>
              <a:gd name="adj" fmla="val 23494"/>
            </a:avLst>
          </a:prstGeom>
          <a:solidFill>
            <a:srgbClr val="6E9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766437F-5B65-4BC3-9474-93630132FC76}"/>
              </a:ext>
            </a:extLst>
          </p:cNvPr>
          <p:cNvSpPr txBox="1"/>
          <p:nvPr/>
        </p:nvSpPr>
        <p:spPr>
          <a:xfrm>
            <a:off x="4462939" y="590510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服务器架构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90DFFE5-307A-498D-95FE-24BDC085018B}"/>
              </a:ext>
            </a:extLst>
          </p:cNvPr>
          <p:cNvSpPr txBox="1"/>
          <p:nvPr/>
        </p:nvSpPr>
        <p:spPr>
          <a:xfrm>
            <a:off x="4547682" y="2110095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网络架构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9826313-9121-4CDE-B329-405978179588}"/>
              </a:ext>
            </a:extLst>
          </p:cNvPr>
          <p:cNvSpPr txBox="1"/>
          <p:nvPr/>
        </p:nvSpPr>
        <p:spPr>
          <a:xfrm>
            <a:off x="4547682" y="3704057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需求方案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47E5F07-8AD6-434E-9939-63B79A2F9DD4}"/>
              </a:ext>
            </a:extLst>
          </p:cNvPr>
          <p:cNvSpPr txBox="1"/>
          <p:nvPr/>
        </p:nvSpPr>
        <p:spPr>
          <a:xfrm>
            <a:off x="4514580" y="5298019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系统架构</a:t>
            </a:r>
          </a:p>
        </p:txBody>
      </p:sp>
    </p:spTree>
    <p:extLst>
      <p:ext uri="{BB962C8B-B14F-4D97-AF65-F5344CB8AC3E}">
        <p14:creationId xmlns:p14="http://schemas.microsoft.com/office/powerpoint/2010/main" val="181537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4041EF1-546B-433A-9083-BBCEAD5CA99F}"/>
              </a:ext>
            </a:extLst>
          </p:cNvPr>
          <p:cNvSpPr/>
          <p:nvPr/>
        </p:nvSpPr>
        <p:spPr>
          <a:xfrm>
            <a:off x="5159896" y="944724"/>
            <a:ext cx="6744072" cy="4968552"/>
          </a:xfrm>
          <a:prstGeom prst="rect">
            <a:avLst/>
          </a:prstGeom>
          <a:blipFill>
            <a:blip r:embed="rId2"/>
            <a:srcRect/>
            <a:stretch>
              <a:fillRect l="-11412" r="-1141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单角 4">
            <a:extLst>
              <a:ext uri="{FF2B5EF4-FFF2-40B4-BE49-F238E27FC236}">
                <a16:creationId xmlns:a16="http://schemas.microsoft.com/office/drawing/2014/main" id="{655337E2-E786-4C9A-A70E-5C3D54F6AF6F}"/>
              </a:ext>
            </a:extLst>
          </p:cNvPr>
          <p:cNvSpPr/>
          <p:nvPr/>
        </p:nvSpPr>
        <p:spPr>
          <a:xfrm flipH="1">
            <a:off x="335360" y="944724"/>
            <a:ext cx="4680520" cy="4968552"/>
          </a:xfrm>
          <a:prstGeom prst="snip1Rect">
            <a:avLst>
              <a:gd name="adj" fmla="val 2333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ECF0F8-ED8C-467B-89FC-23146401CFA0}"/>
              </a:ext>
            </a:extLst>
          </p:cNvPr>
          <p:cNvSpPr txBox="1"/>
          <p:nvPr/>
        </p:nvSpPr>
        <p:spPr>
          <a:xfrm>
            <a:off x="623392" y="1556792"/>
            <a:ext cx="2783778" cy="221599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138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F072B4-7634-4FDE-B97E-3BC4CD825A1F}"/>
              </a:ext>
            </a:extLst>
          </p:cNvPr>
          <p:cNvSpPr txBox="1"/>
          <p:nvPr/>
        </p:nvSpPr>
        <p:spPr>
          <a:xfrm>
            <a:off x="657602" y="3511323"/>
            <a:ext cx="381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服务器架构</a:t>
            </a:r>
          </a:p>
        </p:txBody>
      </p:sp>
    </p:spTree>
    <p:extLst>
      <p:ext uri="{BB962C8B-B14F-4D97-AF65-F5344CB8AC3E}">
        <p14:creationId xmlns:p14="http://schemas.microsoft.com/office/powerpoint/2010/main" val="4203964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604D83F-9DF3-43DB-8EC3-6EF1D6256A11}"/>
              </a:ext>
            </a:extLst>
          </p:cNvPr>
          <p:cNvSpPr txBox="1"/>
          <p:nvPr/>
        </p:nvSpPr>
        <p:spPr>
          <a:xfrm>
            <a:off x="302079" y="244929"/>
            <a:ext cx="2098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服务器架构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3CA49E-AFAB-4ACC-B926-2FCA87EE54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5645" y="768149"/>
            <a:ext cx="8921161" cy="502076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9D70701-3394-4A1D-A87B-E014B4238BFA}"/>
              </a:ext>
            </a:extLst>
          </p:cNvPr>
          <p:cNvSpPr txBox="1"/>
          <p:nvPr/>
        </p:nvSpPr>
        <p:spPr>
          <a:xfrm>
            <a:off x="3457893" y="4556177"/>
            <a:ext cx="6576014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占用率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≤ 60%</a:t>
            </a:r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峰值占用率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≤ 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85%</a:t>
            </a:r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 marL="285750" lvl="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系统最大占用磁盘控制 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≤ 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50%</a:t>
            </a:r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；系统日志最大占用磁盘空间 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≤ 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85%</a:t>
            </a:r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effectLst/>
                <a:ea typeface="微软雅黑" panose="020B0503020204020204" pitchFamily="34" charset="-122"/>
                <a:cs typeface="Arial" panose="020B0604020202020204" pitchFamily="34" charset="0"/>
              </a:rPr>
              <a:t>平均内存占用率 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≤ 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cs typeface="Arial" panose="020B0604020202020204" pitchFamily="34" charset="0"/>
              </a:rPr>
              <a:t>60%</a:t>
            </a:r>
            <a:r>
              <a:rPr lang="zh-CN" altLang="zh-CN" sz="1600" kern="100" dirty="0">
                <a:effectLst/>
                <a:ea typeface="微软雅黑" panose="020B0503020204020204" pitchFamily="34" charset="-122"/>
                <a:cs typeface="Arial" panose="020B0604020202020204" pitchFamily="34" charset="0"/>
              </a:rPr>
              <a:t>；</a:t>
            </a:r>
            <a:r>
              <a:rPr lang="zh-CN" altLang="zh-CN" sz="16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内存峰值占用率 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≤ 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85%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24801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1359</Words>
  <Application>Microsoft Office PowerPoint</Application>
  <PresentationFormat>宽屏</PresentationFormat>
  <Paragraphs>181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等线</vt:lpstr>
      <vt:lpstr>思源黑体 CN Bold</vt:lpstr>
      <vt:lpstr>思源黑体 CN Light</vt:lpstr>
      <vt:lpstr>思源黑体 CN Medium</vt:lpstr>
      <vt:lpstr>SimSun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hao</dc:creator>
  <cp:lastModifiedBy> </cp:lastModifiedBy>
  <cp:revision>67</cp:revision>
  <dcterms:created xsi:type="dcterms:W3CDTF">2021-04-22T09:17:12Z</dcterms:created>
  <dcterms:modified xsi:type="dcterms:W3CDTF">2021-04-28T02:28:27Z</dcterms:modified>
</cp:coreProperties>
</file>